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34"/>
  </p:notesMasterIdLst>
  <p:handoutMasterIdLst>
    <p:handoutMasterId r:id="rId35"/>
  </p:handoutMasterIdLst>
  <p:sldIdLst>
    <p:sldId id="309" r:id="rId5"/>
    <p:sldId id="308" r:id="rId6"/>
    <p:sldId id="282" r:id="rId7"/>
    <p:sldId id="283" r:id="rId8"/>
    <p:sldId id="284" r:id="rId9"/>
    <p:sldId id="285" r:id="rId10"/>
    <p:sldId id="286" r:id="rId11"/>
    <p:sldId id="287" r:id="rId12"/>
    <p:sldId id="288" r:id="rId13"/>
    <p:sldId id="289" r:id="rId14"/>
    <p:sldId id="290" r:id="rId15"/>
    <p:sldId id="291" r:id="rId16"/>
    <p:sldId id="292" r:id="rId17"/>
    <p:sldId id="293" r:id="rId18"/>
    <p:sldId id="294" r:id="rId19"/>
    <p:sldId id="295" r:id="rId20"/>
    <p:sldId id="296" r:id="rId21"/>
    <p:sldId id="297" r:id="rId22"/>
    <p:sldId id="298" r:id="rId23"/>
    <p:sldId id="299" r:id="rId24"/>
    <p:sldId id="300" r:id="rId25"/>
    <p:sldId id="301" r:id="rId26"/>
    <p:sldId id="302" r:id="rId27"/>
    <p:sldId id="303" r:id="rId28"/>
    <p:sldId id="304" r:id="rId29"/>
    <p:sldId id="305" r:id="rId30"/>
    <p:sldId id="306" r:id="rId31"/>
    <p:sldId id="307" r:id="rId32"/>
    <p:sldId id="280" r:id="rId33"/>
  </p:sldIdLst>
  <p:sldSz cx="9144000" cy="6858000" type="screen4x3"/>
  <p:notesSz cx="70104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111" d="100"/>
          <a:sy n="111" d="100"/>
        </p:scale>
        <p:origin x="1650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ableStyles" Target="tableStyles.xml"/><Relationship Id="rId21" Type="http://schemas.openxmlformats.org/officeDocument/2006/relationships/slide" Target="slides/slide17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handoutMaster" Target="handoutMasters/handoutMaster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075E8BCB-2507-4961-5C79-2642C25A1D0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74DD42D-ECB3-3061-1604-463020F883C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A5691F33-F466-49D3-9864-20C326278F6C}" type="datetimeFigureOut">
              <a:rPr lang="en-US" altLang="en-US"/>
              <a:pPr>
                <a:defRPr/>
              </a:pPr>
              <a:t>9/9/2025</a:t>
            </a:fld>
            <a:endParaRPr lang="en-US" alt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E0573F-71AD-A437-1148-F9AA820578CF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9407FB1-F931-811E-7B44-AF7ACD0FC28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3668309A-5A75-4D15-81C3-4DB3B74EAB0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DDA53F7-CB73-12D9-BC51-CAA1B62D270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BDA6F8F-84B8-A60C-A137-ACBFF2D3CC0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0263ACC1-882C-49CC-BFCF-C3FE4E09EDA2}" type="datetimeFigureOut">
              <a:rPr lang="en-US" altLang="en-US"/>
              <a:pPr>
                <a:defRPr/>
              </a:pPr>
              <a:t>9/9/2025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6EB6D7FB-1447-1ED5-A252-152C974D25A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6BBC54BC-BD8B-33B7-AB36-B47FFB10E08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E78BAF-E630-AA2C-FCFB-7150CFD28A86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B3E497-589E-4AA5-642E-314D6FD55F3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FBBBEDFF-CCB7-4983-AE18-065DE816EB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1">
            <a:extLst>
              <a:ext uri="{FF2B5EF4-FFF2-40B4-BE49-F238E27FC236}">
                <a16:creationId xmlns:a16="http://schemas.microsoft.com/office/drawing/2014/main" id="{AD28A97A-2985-D4DA-FE73-29A76E7E64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63"/>
            <a:ext cx="9144000" cy="360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EFF8EBF9-EF81-496F-3752-CE7AD6E44C06}"/>
              </a:ext>
            </a:extLst>
          </p:cNvPr>
          <p:cNvSpPr/>
          <p:nvPr userDrawn="1"/>
        </p:nvSpPr>
        <p:spPr>
          <a:xfrm>
            <a:off x="0" y="3597275"/>
            <a:ext cx="9144000" cy="166688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05CFFEDC-39A2-8BC8-C98C-C5D9492FD97E}"/>
              </a:ext>
            </a:extLst>
          </p:cNvPr>
          <p:cNvSpPr/>
          <p:nvPr userDrawn="1"/>
        </p:nvSpPr>
        <p:spPr>
          <a:xfrm>
            <a:off x="482600" y="3100388"/>
            <a:ext cx="8178800" cy="1166812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8" name="Picture 18" descr="FDOELogo.png">
            <a:extLst>
              <a:ext uri="{FF2B5EF4-FFF2-40B4-BE49-F238E27FC236}">
                <a16:creationId xmlns:a16="http://schemas.microsoft.com/office/drawing/2014/main" id="{EA83540E-B2EE-12E8-0C2F-AD227550CB5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7488" y="5353050"/>
            <a:ext cx="3635375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3108" y="3201340"/>
            <a:ext cx="8177784" cy="980294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3108" y="4385254"/>
            <a:ext cx="8177784" cy="406757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4"/>
          </p:nvPr>
        </p:nvSpPr>
        <p:spPr>
          <a:xfrm>
            <a:off x="3535363" y="4944147"/>
            <a:ext cx="2073275" cy="365568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06627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661265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FDE8CDCA-AE22-8518-AAA0-FA0A4287D38D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DE2BFA6-0309-2ED9-9DB4-4E4295346FC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0E2D31C3-2BE3-441D-BCCF-8F9C15295C5B}" type="datetimeFigureOut">
              <a:rPr lang="en-US" altLang="en-US"/>
              <a:pPr>
                <a:defRPr/>
              </a:pPr>
              <a:t>9/9/2025</a:t>
            </a:fld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04E33EB2-00EB-F45D-9795-529C08F4E5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2AB9E54C-33BB-4F9B-4AD2-69835366A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423493D5-6376-42AF-855A-E5279CE8C4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126615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19DBC26-E90B-B35F-5AF7-B22D2F38276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1604A619-CA26-CC7B-405B-514D0CD82A9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B10E87D7-E423-49BB-91A2-5B8B02A095A3}" type="datetimeFigureOut">
              <a:rPr lang="en-US" altLang="en-US"/>
              <a:pPr>
                <a:defRPr/>
              </a:pPr>
              <a:t>9/9/2025</a:t>
            </a:fld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6A92E3CE-0B04-2D73-1F37-59AF8D60D5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FF3538B1-E540-16D1-ED7C-53755F1B9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88159850-8F5F-45B7-A6EE-29D894456C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932537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CFA1C62-3C68-5A79-EA7E-A933E00049B5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98D28FCD-BC5D-7334-A05A-F7C47763AD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F73E52F6-9159-4A34-8C30-60DA1458B672}" type="datetimeFigureOut">
              <a:rPr lang="en-US" altLang="en-US"/>
              <a:pPr>
                <a:defRPr/>
              </a:pPr>
              <a:t>9/9/2025</a:t>
            </a:fld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22C52DA-8BDF-AADA-CA39-851300E3B1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961E6AA0-B8B4-5012-1F8A-7935DEEBD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D4C111F-6184-4DAD-A2F2-47F1C030397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413535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B6E8744-E995-B575-0486-8D5576E5CB39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59640EC9-F0CD-8139-EC95-2EED86BC1A5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564E6C60-D124-4782-930F-9F8CA04D5E2C}" type="datetimeFigureOut">
              <a:rPr lang="en-US" altLang="en-US"/>
              <a:pPr>
                <a:defRPr/>
              </a:pPr>
              <a:t>9/9/2025</a:t>
            </a:fld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165AF06B-87AE-6E64-8622-39F7FD88A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30EB8046-99B6-FBD7-DA11-1B13A3F36A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E19227BB-6FBD-4BDD-A64F-0C7F54AB480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86293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Colored Backgrou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31BD457-9904-4C5E-4419-A800C91BF7D2}"/>
              </a:ext>
            </a:extLst>
          </p:cNvPr>
          <p:cNvSpPr/>
          <p:nvPr userDrawn="1"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E0551768-5CB7-2B51-9349-0DE75B90986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C00DEE2A-BAE2-4778-862B-41BB14667C96}" type="datetimeFigureOut">
              <a:rPr lang="en-US" altLang="en-US"/>
              <a:pPr>
                <a:defRPr/>
              </a:pPr>
              <a:t>9/9/2025</a:t>
            </a:fld>
            <a:endParaRPr lang="en-US" alt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E22F7EF7-A57E-797E-D008-17F3113961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47A8D735-10C5-C68F-30AF-5E2B156379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/>
            </a:lvl1pPr>
          </a:lstStyle>
          <a:p>
            <a:pPr>
              <a:defRPr/>
            </a:pPr>
            <a:fld id="{2B56613A-9DA3-43DA-82E0-8CD8AD9542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2843795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A3B7F6B-DCE2-7569-FEA6-DCB4B1AD5146}"/>
              </a:ext>
            </a:extLst>
          </p:cNvPr>
          <p:cNvSpPr/>
          <p:nvPr userDrawn="1"/>
        </p:nvSpPr>
        <p:spPr>
          <a:xfrm>
            <a:off x="0" y="0"/>
            <a:ext cx="9144000" cy="3824288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37657256-5376-283A-56EA-14BE5BC1EE0F}"/>
              </a:ext>
            </a:extLst>
          </p:cNvPr>
          <p:cNvSpPr/>
          <p:nvPr userDrawn="1"/>
        </p:nvSpPr>
        <p:spPr>
          <a:xfrm>
            <a:off x="0" y="3824288"/>
            <a:ext cx="9144000" cy="115887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E1A980A-DBF2-C7DE-59DD-6EB77539F0E3}"/>
              </a:ext>
            </a:extLst>
          </p:cNvPr>
          <p:cNvSpPr/>
          <p:nvPr userDrawn="1"/>
        </p:nvSpPr>
        <p:spPr>
          <a:xfrm>
            <a:off x="1798638" y="3340100"/>
            <a:ext cx="5546725" cy="1076325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TextBox 23">
            <a:extLst>
              <a:ext uri="{FF2B5EF4-FFF2-40B4-BE49-F238E27FC236}">
                <a16:creationId xmlns:a16="http://schemas.microsoft.com/office/drawing/2014/main" id="{DFDF9C33-640B-D0D7-95F7-C3D5613D3E2C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090738" y="3429000"/>
            <a:ext cx="4962525" cy="923925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</a:defRPr>
            </a:lvl9pPr>
          </a:lstStyle>
          <a:p>
            <a:pPr algn="ctr" eaLnBrk="1" hangingPunct="1">
              <a:defRPr/>
            </a:pPr>
            <a:r>
              <a:rPr lang="en-US" altLang="en-US" sz="5400" b="1">
                <a:solidFill>
                  <a:schemeClr val="bg1"/>
                </a:solidFill>
                <a:ea typeface="Arial" charset="0"/>
                <a:cs typeface="Arial" charset="0"/>
              </a:rPr>
              <a:t>www.FLDOE.org</a:t>
            </a:r>
          </a:p>
        </p:txBody>
      </p:sp>
      <p:pic>
        <p:nvPicPr>
          <p:cNvPr id="7" name="Picture 24" descr="FDOELogo.png">
            <a:extLst>
              <a:ext uri="{FF2B5EF4-FFF2-40B4-BE49-F238E27FC236}">
                <a16:creationId xmlns:a16="http://schemas.microsoft.com/office/drawing/2014/main" id="{00DDB39B-D044-4A5F-8C0A-1FBDBF129E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01" t="10345" r="67973" b="10629"/>
          <a:stretch>
            <a:fillRect/>
          </a:stretch>
        </p:blipFill>
        <p:spPr bwMode="auto">
          <a:xfrm>
            <a:off x="3294063" y="439738"/>
            <a:ext cx="2527300" cy="264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5227432"/>
            <a:ext cx="6858000" cy="387984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54912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906348"/>
            <a:ext cx="7886700" cy="435475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7516985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66952287-9217-FC21-9DB8-3243DADEB0C1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4718B57-1992-4B97-AD92-8EF9CE95A03E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CB01AC5-B829-0BE4-9F5D-7D69935B948D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262A6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18" descr="FDOELogo.png">
            <a:extLst>
              <a:ext uri="{FF2B5EF4-FFF2-40B4-BE49-F238E27FC236}">
                <a16:creationId xmlns:a16="http://schemas.microsoft.com/office/drawing/2014/main" id="{0C85B414-DDA6-CF1A-E7CF-6F4B806341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474663"/>
            <a:ext cx="48133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477322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D0684DA1-4F17-943F-8DD3-A8C63AE11628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8E39428-633C-6E72-5ED4-8C5BDC1FD8C0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3222BC1-1615-3DFA-4BE8-D797EB78C4A4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689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18" descr="FDOELogo.png">
            <a:extLst>
              <a:ext uri="{FF2B5EF4-FFF2-40B4-BE49-F238E27FC236}">
                <a16:creationId xmlns:a16="http://schemas.microsoft.com/office/drawing/2014/main" id="{01310E11-1297-F1A2-412C-7E8594D4647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468313"/>
            <a:ext cx="4813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204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3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CAB7F95-862F-FFE8-055E-2A1180C7A28A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FAD4CA-EF9B-BB08-71C7-07DBE6ACE610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514858-1F69-54D6-6B6D-9C1711A8DCA2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00A88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18" descr="FDOELogo.png">
            <a:extLst>
              <a:ext uri="{FF2B5EF4-FFF2-40B4-BE49-F238E27FC236}">
                <a16:creationId xmlns:a16="http://schemas.microsoft.com/office/drawing/2014/main" id="{CFB6D556-4B3C-E13F-11B8-8032EE8837E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468313"/>
            <a:ext cx="4813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97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E315A777-690F-1BAC-6511-B95F6B89F3BF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BBF55EF-2726-338D-0B3D-7A6A65820B84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4305DDA3-C472-2F06-EAF8-57F4116C28A3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9CB63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18" descr="FDOELogo.png">
            <a:extLst>
              <a:ext uri="{FF2B5EF4-FFF2-40B4-BE49-F238E27FC236}">
                <a16:creationId xmlns:a16="http://schemas.microsoft.com/office/drawing/2014/main" id="{704BA44C-ECD2-1E2E-FE1F-395DC7FD355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474663"/>
            <a:ext cx="4813300" cy="173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68468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FE71A9D-2553-042B-7609-2FB00CA3DAA0}"/>
              </a:ext>
            </a:extLst>
          </p:cNvPr>
          <p:cNvSpPr/>
          <p:nvPr userDrawn="1"/>
        </p:nvSpPr>
        <p:spPr>
          <a:xfrm>
            <a:off x="0" y="0"/>
            <a:ext cx="9144000" cy="32893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7C3EA75-7EAC-0354-5D3F-DCED7FD20EF5}"/>
              </a:ext>
            </a:extLst>
          </p:cNvPr>
          <p:cNvSpPr/>
          <p:nvPr userDrawn="1"/>
        </p:nvSpPr>
        <p:spPr>
          <a:xfrm>
            <a:off x="981075" y="2527300"/>
            <a:ext cx="7181850" cy="1439863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4617264-3FC1-A222-E79D-18AC4A2A4F59}"/>
              </a:ext>
            </a:extLst>
          </p:cNvPr>
          <p:cNvSpPr/>
          <p:nvPr userDrawn="1"/>
        </p:nvSpPr>
        <p:spPr>
          <a:xfrm>
            <a:off x="0" y="3149600"/>
            <a:ext cx="9144000" cy="209550"/>
          </a:xfrm>
          <a:prstGeom prst="rect">
            <a:avLst/>
          </a:prstGeom>
          <a:solidFill>
            <a:srgbClr val="CD9D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endParaRPr lang="en-US" altLang="en-US">
              <a:solidFill>
                <a:srgbClr val="FFFFFF"/>
              </a:solidFill>
            </a:endParaRPr>
          </a:p>
        </p:txBody>
      </p:sp>
      <p:pic>
        <p:nvPicPr>
          <p:cNvPr id="7" name="Picture 18" descr="FDOELogo.png">
            <a:extLst>
              <a:ext uri="{FF2B5EF4-FFF2-40B4-BE49-F238E27FC236}">
                <a16:creationId xmlns:a16="http://schemas.microsoft.com/office/drawing/2014/main" id="{D4AEAFA2-0ECF-B2DE-005A-286B5673909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9475" y="468313"/>
            <a:ext cx="4813300" cy="1739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0514" y="2734712"/>
            <a:ext cx="7013448" cy="1077016"/>
          </a:xfrm>
        </p:spPr>
        <p:txBody>
          <a:bodyPr anchor="ctr">
            <a:normAutofit/>
          </a:bodyPr>
          <a:lstStyle>
            <a:lvl1pPr algn="ctr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0514" y="4227213"/>
            <a:ext cx="7013448" cy="18624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77557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144684"/>
            <a:ext cx="3868340" cy="647700"/>
          </a:xfrm>
          <a:solidFill>
            <a:srgbClr val="00A88D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792384"/>
            <a:ext cx="3868340" cy="43663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144685"/>
            <a:ext cx="3887391" cy="647699"/>
          </a:xfrm>
          <a:solidFill>
            <a:srgbClr val="9CB63C"/>
          </a:solidFill>
        </p:spPr>
        <p:txBody>
          <a:bodyPr anchor="b"/>
          <a:lstStyle>
            <a:lvl1pPr marL="0" indent="0">
              <a:buNone/>
              <a:defRPr sz="2400" b="1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792384"/>
            <a:ext cx="3887391" cy="436636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67932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96007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hyperlink" Target="http://www.fldoe.org/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D0294AE-99BB-6641-A142-449180271A2B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966788"/>
            <a:ext cx="7886700" cy="79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69167A2B-2087-35F4-5632-71F9286AA80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906588"/>
            <a:ext cx="7886700" cy="4397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id="{21CA8606-52A0-8932-96DD-B9D32F780884}"/>
              </a:ext>
            </a:extLst>
          </p:cNvPr>
          <p:cNvSpPr txBox="1">
            <a:spLocks/>
          </p:cNvSpPr>
          <p:nvPr/>
        </p:nvSpPr>
        <p:spPr>
          <a:xfrm>
            <a:off x="628650" y="6400800"/>
            <a:ext cx="7886700" cy="387350"/>
          </a:xfrm>
          <a:prstGeom prst="rect">
            <a:avLst/>
          </a:prstGeom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6858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/>
            </a:pPr>
            <a:r>
              <a:rPr lang="en-US" altLang="en-US" sz="1200" b="1">
                <a:solidFill>
                  <a:srgbClr val="262A63"/>
                </a:solidFill>
                <a:latin typeface="Arial" panose="020B0604020202020204" pitchFamily="34" charset="0"/>
                <a:hlinkClick r:id="rId18"/>
              </a:rPr>
              <a:t>www.FLDOE.org</a:t>
            </a:r>
            <a:endParaRPr lang="en-US" altLang="en-US" sz="1200" b="1">
              <a:solidFill>
                <a:srgbClr val="262A63"/>
              </a:solidFill>
              <a:latin typeface="Arial" panose="020B0604020202020204" pitchFamily="34" charset="0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8DBBD86-1FCC-C6EA-07BB-2EA06918D022}"/>
              </a:ext>
            </a:extLst>
          </p:cNvPr>
          <p:cNvCxnSpPr/>
          <p:nvPr/>
        </p:nvCxnSpPr>
        <p:spPr>
          <a:xfrm flipH="1">
            <a:off x="0" y="6711950"/>
            <a:ext cx="3657600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30" name="Picture 13">
            <a:extLst>
              <a:ext uri="{FF2B5EF4-FFF2-40B4-BE49-F238E27FC236}">
                <a16:creationId xmlns:a16="http://schemas.microsoft.com/office/drawing/2014/main" id="{C254F0B8-6855-E674-8121-5BF90125F5B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4538" y="19050"/>
            <a:ext cx="2574925" cy="86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8651E62-4DE0-BFDF-0924-24CCBBA35EF1}"/>
              </a:ext>
            </a:extLst>
          </p:cNvPr>
          <p:cNvCxnSpPr/>
          <p:nvPr/>
        </p:nvCxnSpPr>
        <p:spPr>
          <a:xfrm flipH="1">
            <a:off x="0" y="442913"/>
            <a:ext cx="3101975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A835E9EF-8398-8BA7-896A-9C62D164DD55}"/>
              </a:ext>
            </a:extLst>
          </p:cNvPr>
          <p:cNvCxnSpPr/>
          <p:nvPr/>
        </p:nvCxnSpPr>
        <p:spPr>
          <a:xfrm flipH="1">
            <a:off x="6038850" y="442913"/>
            <a:ext cx="3105150" cy="0"/>
          </a:xfrm>
          <a:prstGeom prst="line">
            <a:avLst/>
          </a:prstGeom>
          <a:ln w="63500">
            <a:solidFill>
              <a:srgbClr val="262A6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5C33FE78-79BA-FFF5-586B-44DB2E7494FF}"/>
              </a:ext>
            </a:extLst>
          </p:cNvPr>
          <p:cNvCxnSpPr/>
          <p:nvPr/>
        </p:nvCxnSpPr>
        <p:spPr>
          <a:xfrm flipH="1">
            <a:off x="5486400" y="6711950"/>
            <a:ext cx="3657600" cy="0"/>
          </a:xfrm>
          <a:prstGeom prst="line">
            <a:avLst/>
          </a:prstGeom>
          <a:ln w="12700">
            <a:solidFill>
              <a:srgbClr val="CD9D2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34" name="TextBox 9">
            <a:extLst>
              <a:ext uri="{FF2B5EF4-FFF2-40B4-BE49-F238E27FC236}">
                <a16:creationId xmlns:a16="http://schemas.microsoft.com/office/drawing/2014/main" id="{E267208A-9099-529A-0FA2-BFB97A11DE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28063" y="6324600"/>
            <a:ext cx="479425" cy="3381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defRPr/>
            </a:pPr>
            <a:fld id="{D3209227-6538-4366-8FBE-2A017B947A34}" type="slidenum">
              <a:rPr lang="en-US" altLang="en-US" sz="1600" smtClean="0">
                <a:solidFill>
                  <a:srgbClr val="7F7F7F"/>
                </a:solidFill>
              </a:rPr>
              <a:pPr eaLnBrk="1" hangingPunct="1">
                <a:defRPr/>
              </a:pPr>
              <a:t>‹#›</a:t>
            </a:fld>
            <a:endParaRPr lang="en-US" altLang="en-US" sz="1600">
              <a:solidFill>
                <a:srgbClr val="7F7F7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1" r:id="rId1"/>
    <p:sldLayoutId id="2147483987" r:id="rId2"/>
    <p:sldLayoutId id="2147483992" r:id="rId3"/>
    <p:sldLayoutId id="2147483993" r:id="rId4"/>
    <p:sldLayoutId id="2147483994" r:id="rId5"/>
    <p:sldLayoutId id="2147483995" r:id="rId6"/>
    <p:sldLayoutId id="2147483996" r:id="rId7"/>
    <p:sldLayoutId id="2147483988" r:id="rId8"/>
    <p:sldLayoutId id="2147483989" r:id="rId9"/>
    <p:sldLayoutId id="2147483990" r:id="rId10"/>
    <p:sldLayoutId id="2147483997" r:id="rId11"/>
    <p:sldLayoutId id="2147483998" r:id="rId12"/>
    <p:sldLayoutId id="2147483999" r:id="rId13"/>
    <p:sldLayoutId id="2147484000" r:id="rId14"/>
    <p:sldLayoutId id="2147484001" r:id="rId15"/>
    <p:sldLayoutId id="2147484002" r:id="rId16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lang="en-US" sz="3200" b="1" kern="1200">
          <a:solidFill>
            <a:srgbClr val="262A63"/>
          </a:solidFill>
          <a:latin typeface="Calibri" panose="020F050202020403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3200" b="1">
          <a:solidFill>
            <a:srgbClr val="262A63"/>
          </a:solidFill>
          <a:latin typeface="Calibri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rgbClr val="262A63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689B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00A88D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3pPr>
      <a:lvl4pPr marL="1371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9CB63C"/>
        </a:buClr>
        <a:buFont typeface="Arial" panose="020B0604020202020204" pitchFamily="34" charset="0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Clr>
          <a:srgbClr val="CD9D2C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oridastudentfinancialaidsg.org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avigatingyourfinancialfuture.org/" TargetMode="External"/><Relationship Id="rId2" Type="http://schemas.openxmlformats.org/officeDocument/2006/relationships/hyperlink" Target="http://www.floridastudentfinancialaidsg.org/" TargetMode="Externa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www.floridastudentfinancialaidsg.org/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2B8FFFC6-7E43-058C-2D5A-C2E41A46F7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2735263"/>
            <a:ext cx="7013575" cy="1076325"/>
          </a:xfrm>
        </p:spPr>
        <p:txBody>
          <a:bodyPr/>
          <a:lstStyle/>
          <a:p>
            <a:r>
              <a:rPr altLang="en-US" sz="4000"/>
              <a:t>Financial Aid Overview</a:t>
            </a:r>
          </a:p>
        </p:txBody>
      </p:sp>
      <p:sp>
        <p:nvSpPr>
          <p:cNvPr id="16387" name="Text Placeholder 2">
            <a:extLst>
              <a:ext uri="{FF2B5EF4-FFF2-40B4-BE49-F238E27FC236}">
                <a16:creationId xmlns:a16="http://schemas.microsoft.com/office/drawing/2014/main" id="{766FA495-217B-B6D4-F39D-D3B1B8E6F2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4227513"/>
            <a:ext cx="7013575" cy="1862137"/>
          </a:xfrm>
        </p:spPr>
        <p:txBody>
          <a:bodyPr/>
          <a:lstStyle/>
          <a:p>
            <a:pPr algn="ctr"/>
            <a:r>
              <a:rPr lang="en-US" altLang="en-US"/>
              <a:t>Presented by the </a:t>
            </a:r>
          </a:p>
          <a:p>
            <a:pPr algn="ctr"/>
            <a:r>
              <a:rPr lang="en-US" altLang="en-US"/>
              <a:t>Office of Student Financial Assistance (OSFA)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>
            <a:extLst>
              <a:ext uri="{FF2B5EF4-FFF2-40B4-BE49-F238E27FC236}">
                <a16:creationId xmlns:a16="http://schemas.microsoft.com/office/drawing/2014/main" id="{DA8FD870-5D82-44C9-8D2B-CDD46B7AE6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College Cost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660C27-6A68-8232-8A08-E2DAED20A09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432300"/>
          </a:xfrm>
        </p:spPr>
        <p:txBody>
          <a:bodyPr/>
          <a:lstStyle/>
          <a:p>
            <a:pPr>
              <a:buClrTx/>
              <a:buFont typeface="Arial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</a:rPr>
              <a:t>Cost of Attendance (COA) varies from:</a:t>
            </a:r>
          </a:p>
          <a:p>
            <a:pPr lvl="1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 Institution to Institution </a:t>
            </a:r>
          </a:p>
          <a:p>
            <a:pPr lvl="1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 In State vs. Out of State </a:t>
            </a:r>
          </a:p>
          <a:p>
            <a:pPr lvl="1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 On Campus vs. Off Campus </a:t>
            </a:r>
          </a:p>
          <a:p>
            <a:pPr lvl="1">
              <a:buClrTx/>
              <a:buFont typeface="Arial" charset="0"/>
              <a:buChar char="•"/>
              <a:defRPr/>
            </a:pPr>
            <a:endParaRPr lang="en-US" sz="3200" dirty="0">
              <a:solidFill>
                <a:prstClr val="black"/>
              </a:solidFill>
            </a:endParaRPr>
          </a:p>
          <a:p>
            <a:pPr>
              <a:buClrTx/>
              <a:buFont typeface="Arial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</a:rPr>
              <a:t>COA = Direct Cost + Indirect Cost </a:t>
            </a:r>
          </a:p>
          <a:p>
            <a:pPr lvl="1">
              <a:buClrTx/>
              <a:buFont typeface="Arial" charset="0"/>
              <a:buChar char="•"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 marL="228600" lvl="1">
              <a:spcBef>
                <a:spcPts val="1000"/>
              </a:spcBef>
              <a:buClrTx/>
              <a:buFont typeface="Arial" charset="0"/>
              <a:buChar char="•"/>
              <a:defRPr/>
            </a:pPr>
            <a:r>
              <a:rPr lang="en-US" sz="3600" dirty="0">
                <a:solidFill>
                  <a:prstClr val="black"/>
                </a:solidFill>
              </a:rPr>
              <a:t>Net Price Calculator</a:t>
            </a:r>
          </a:p>
          <a:p>
            <a:pPr marL="457200" lvl="1" indent="0">
              <a:buFont typeface="Arial" charset="0"/>
              <a:buNone/>
              <a:defRPr/>
            </a:pPr>
            <a:r>
              <a:rPr lang="en-US" sz="3200" dirty="0">
                <a:solidFill>
                  <a:prstClr val="black"/>
                </a:solidFill>
              </a:rPr>
              <a:t>	Requirement for every institution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61F966E3-7151-FEC2-D77A-C949264DB6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College Cost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2A72B-5859-9AA6-A6D5-503883D5F7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914400" indent="-457200" algn="just">
              <a:buClrTx/>
              <a:defRPr/>
            </a:pPr>
            <a:r>
              <a:rPr lang="en-US" dirty="0">
                <a:solidFill>
                  <a:prstClr val="black"/>
                </a:solidFill>
              </a:rPr>
              <a:t>Public 2-year college (tuition and fees, in-state) $3,205</a:t>
            </a:r>
          </a:p>
          <a:p>
            <a:pPr marL="914400" indent="-457200" algn="just">
              <a:buClrTx/>
              <a:defRPr/>
            </a:pPr>
            <a:r>
              <a:rPr lang="en-US" dirty="0">
                <a:solidFill>
                  <a:prstClr val="black"/>
                </a:solidFill>
              </a:rPr>
              <a:t>Public 4-year college (tuition and fees, in-state) $6,093</a:t>
            </a:r>
          </a:p>
          <a:p>
            <a:pPr marL="914400" indent="-457200" algn="just">
              <a:buClrTx/>
              <a:defRPr/>
            </a:pPr>
            <a:r>
              <a:rPr lang="en-US" dirty="0">
                <a:solidFill>
                  <a:prstClr val="black"/>
                </a:solidFill>
              </a:rPr>
              <a:t>Public 4-year college (tuition and fees, out-of-state) $28,240 </a:t>
            </a:r>
          </a:p>
          <a:p>
            <a:pPr marL="914400" indent="-457200" algn="just">
              <a:buClrTx/>
              <a:defRPr/>
            </a:pPr>
            <a:r>
              <a:rPr lang="en-US" dirty="0">
                <a:solidFill>
                  <a:prstClr val="black"/>
                </a:solidFill>
              </a:rPr>
              <a:t>Private 4-year college (tuition and fees) - $39,400 </a:t>
            </a:r>
          </a:p>
          <a:p>
            <a:pPr marL="457200" lvl="1" indent="0">
              <a:lnSpc>
                <a:spcPct val="119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endParaRPr lang="en-US" sz="1600" dirty="0">
              <a:solidFill>
                <a:prstClr val="black"/>
              </a:solidFill>
            </a:endParaRPr>
          </a:p>
          <a:p>
            <a:pPr marL="457200" lvl="1" indent="0">
              <a:lnSpc>
                <a:spcPct val="119000"/>
              </a:lnSpc>
              <a:spcBef>
                <a:spcPts val="0"/>
              </a:spcBef>
              <a:spcAft>
                <a:spcPts val="1200"/>
              </a:spcAft>
              <a:buFont typeface="Arial" charset="0"/>
              <a:buNone/>
              <a:defRPr/>
            </a:pPr>
            <a:r>
              <a:rPr lang="en-US" sz="1600" dirty="0">
                <a:solidFill>
                  <a:prstClr val="black"/>
                </a:solidFill>
              </a:rPr>
              <a:t>Sources: State University System of Florida, Florida College System and College      Board-Big Future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67FAD215-341D-6000-FC6F-EB01B09732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54100"/>
            <a:ext cx="7886700" cy="1000125"/>
          </a:xfrm>
        </p:spPr>
        <p:txBody>
          <a:bodyPr/>
          <a:lstStyle/>
          <a:p>
            <a:pPr algn="ctr"/>
            <a:r>
              <a:rPr altLang="en-US" sz="4000">
                <a:solidFill>
                  <a:srgbClr val="333F50"/>
                </a:solidFill>
              </a:rPr>
              <a:t>Where do I Find Financial Aid? Financial Aid Applications</a:t>
            </a:r>
            <a:endParaRPr alt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77575-2F0C-936B-846F-C299BA69C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363788"/>
            <a:ext cx="7886700" cy="4329112"/>
          </a:xfrm>
        </p:spPr>
        <p:txBody>
          <a:bodyPr/>
          <a:lstStyle/>
          <a:p>
            <a:pPr algn="just">
              <a:buClrTx/>
              <a:defRPr/>
            </a:pPr>
            <a:r>
              <a:rPr lang="en-US" dirty="0">
                <a:solidFill>
                  <a:prstClr val="black"/>
                </a:solidFill>
              </a:rPr>
              <a:t>Free Application for Federal Student Aid </a:t>
            </a:r>
            <a:r>
              <a:rPr lang="en-US" b="1" dirty="0">
                <a:solidFill>
                  <a:prstClr val="black"/>
                </a:solidFill>
              </a:rPr>
              <a:t>(FAFSA)</a:t>
            </a:r>
          </a:p>
          <a:p>
            <a:pPr algn="just">
              <a:buClrTx/>
              <a:defRPr/>
            </a:pPr>
            <a:r>
              <a:rPr lang="en-US" dirty="0">
                <a:solidFill>
                  <a:prstClr val="black"/>
                </a:solidFill>
              </a:rPr>
              <a:t>Florida Financial Aid Application </a:t>
            </a:r>
            <a:r>
              <a:rPr lang="en-US" b="1" dirty="0">
                <a:solidFill>
                  <a:prstClr val="black"/>
                </a:solidFill>
              </a:rPr>
              <a:t>(FFAA)</a:t>
            </a:r>
          </a:p>
          <a:p>
            <a:pPr algn="just">
              <a:buClrTx/>
              <a:defRPr/>
            </a:pPr>
            <a:r>
              <a:rPr lang="en-US" dirty="0">
                <a:solidFill>
                  <a:prstClr val="black"/>
                </a:solidFill>
              </a:rPr>
              <a:t>College Scholarship Service Profile </a:t>
            </a:r>
            <a:r>
              <a:rPr lang="en-US" b="1" dirty="0">
                <a:solidFill>
                  <a:prstClr val="black"/>
                </a:solidFill>
              </a:rPr>
              <a:t>(CSS Profile)</a:t>
            </a:r>
          </a:p>
          <a:p>
            <a:pPr algn="just">
              <a:buClrTx/>
              <a:defRPr/>
            </a:pPr>
            <a:r>
              <a:rPr lang="en-US" dirty="0">
                <a:solidFill>
                  <a:prstClr val="black"/>
                </a:solidFill>
              </a:rPr>
              <a:t>Institutional Applications </a:t>
            </a:r>
          </a:p>
          <a:p>
            <a:pPr algn="just">
              <a:buClrTx/>
              <a:defRPr/>
            </a:pPr>
            <a:r>
              <a:rPr lang="en-US" dirty="0">
                <a:solidFill>
                  <a:prstClr val="black"/>
                </a:solidFill>
              </a:rPr>
              <a:t>Private Scholarships </a:t>
            </a:r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>
            <a:extLst>
              <a:ext uri="{FF2B5EF4-FFF2-40B4-BE49-F238E27FC236}">
                <a16:creationId xmlns:a16="http://schemas.microsoft.com/office/drawing/2014/main" id="{6E06CC0E-EB65-2007-6246-D62DA27E5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141413"/>
            <a:ext cx="7886700" cy="793750"/>
          </a:xfrm>
        </p:spPr>
        <p:txBody>
          <a:bodyPr/>
          <a:lstStyle/>
          <a:p>
            <a:pPr algn="ctr"/>
            <a:r>
              <a:rPr altLang="en-US" sz="4000"/>
              <a:t>Free Application for  </a:t>
            </a:r>
            <a:br>
              <a:rPr altLang="en-US" sz="4000"/>
            </a:br>
            <a:r>
              <a:rPr altLang="en-US" sz="4000"/>
              <a:t>Federal Student Aid (FAFSA)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95C947-82C8-772D-5CDE-FAAE264AC7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159000"/>
            <a:ext cx="7886700" cy="4354513"/>
          </a:xfrm>
        </p:spPr>
        <p:txBody>
          <a:bodyPr/>
          <a:lstStyle/>
          <a:p>
            <a:pPr marL="914400" indent="-457200">
              <a:buClrTx/>
              <a:defRPr/>
            </a:pPr>
            <a:r>
              <a:rPr lang="en-US" dirty="0">
                <a:solidFill>
                  <a:prstClr val="black"/>
                </a:solidFill>
              </a:rPr>
              <a:t>Federal government is largest source of student aid; FAFSA distributed and processed by the U.S. Department of Education. </a:t>
            </a:r>
            <a:endParaRPr lang="en-US" b="1" dirty="0">
              <a:solidFill>
                <a:prstClr val="black"/>
              </a:solidFill>
            </a:endParaRPr>
          </a:p>
          <a:p>
            <a:pPr marL="1257300" lvl="4" indent="-342900">
              <a:buClrTx/>
              <a:defRPr/>
            </a:pPr>
            <a:r>
              <a:rPr lang="en-US" sz="2400" dirty="0">
                <a:solidFill>
                  <a:prstClr val="black"/>
                </a:solidFill>
              </a:rPr>
              <a:t>Manual or electronic options</a:t>
            </a:r>
          </a:p>
          <a:p>
            <a:pPr marL="1257300" lvl="4" indent="-342900">
              <a:buClrTx/>
              <a:defRPr/>
            </a:pPr>
            <a:r>
              <a:rPr lang="en-US" sz="2400" dirty="0">
                <a:solidFill>
                  <a:prstClr val="black"/>
                </a:solidFill>
              </a:rPr>
              <a:t>2026-27 FAFSA is scheduled to open October 1, 2025</a:t>
            </a:r>
          </a:p>
          <a:p>
            <a:pPr marL="914400" indent="-457200">
              <a:buClrTx/>
              <a:defRPr/>
            </a:pPr>
            <a:r>
              <a:rPr lang="en-US" dirty="0">
                <a:solidFill>
                  <a:prstClr val="black"/>
                </a:solidFill>
              </a:rPr>
              <a:t>Must be completed </a:t>
            </a:r>
            <a:r>
              <a:rPr lang="en-US" b="1" dirty="0">
                <a:solidFill>
                  <a:prstClr val="black"/>
                </a:solidFill>
              </a:rPr>
              <a:t>annually </a:t>
            </a:r>
            <a:r>
              <a:rPr lang="en-US" dirty="0">
                <a:solidFill>
                  <a:prstClr val="black"/>
                </a:solidFill>
              </a:rPr>
              <a:t>(per academic year) to be evaluated for financial aid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>
            <a:extLst>
              <a:ext uri="{FF2B5EF4-FFF2-40B4-BE49-F238E27FC236}">
                <a16:creationId xmlns:a16="http://schemas.microsoft.com/office/drawing/2014/main" id="{A09BE3EC-961A-2F54-03DA-525E5B2B44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1084263"/>
            <a:ext cx="7886700" cy="938212"/>
          </a:xfrm>
        </p:spPr>
        <p:txBody>
          <a:bodyPr/>
          <a:lstStyle/>
          <a:p>
            <a:pPr algn="ctr"/>
            <a:r>
              <a:rPr altLang="en-US" sz="4000"/>
              <a:t>FAFSA website:</a:t>
            </a:r>
            <a:br>
              <a:rPr altLang="en-US" sz="4000"/>
            </a:br>
            <a:r>
              <a:rPr altLang="en-US" sz="4000"/>
              <a:t>studentaid.gov</a:t>
            </a:r>
          </a:p>
        </p:txBody>
      </p:sp>
      <p:pic>
        <p:nvPicPr>
          <p:cNvPr id="29699" name="Content Placeholder 3">
            <a:extLst>
              <a:ext uri="{FF2B5EF4-FFF2-40B4-BE49-F238E27FC236}">
                <a16:creationId xmlns:a16="http://schemas.microsoft.com/office/drawing/2014/main" id="{BD6A4144-34DE-F5E6-199C-EB86DA7D450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55713" y="1906588"/>
            <a:ext cx="6632575" cy="4354512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itle 1">
            <a:extLst>
              <a:ext uri="{FF2B5EF4-FFF2-40B4-BE49-F238E27FC236}">
                <a16:creationId xmlns:a16="http://schemas.microsoft.com/office/drawing/2014/main" id="{D3D07D90-48DF-EE13-0187-7D71223B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FAFSA Getting Started </a:t>
            </a:r>
          </a:p>
        </p:txBody>
      </p:sp>
      <p:sp>
        <p:nvSpPr>
          <p:cNvPr id="30723" name="Content Placeholder 2">
            <a:extLst>
              <a:ext uri="{FF2B5EF4-FFF2-40B4-BE49-F238E27FC236}">
                <a16:creationId xmlns:a16="http://schemas.microsoft.com/office/drawing/2014/main" id="{46A35052-890A-4D55-8197-59B0699A39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algn="just">
              <a:buClrTx/>
            </a:pPr>
            <a:r>
              <a:rPr lang="en-US" altLang="en-US">
                <a:solidFill>
                  <a:srgbClr val="000000"/>
                </a:solidFill>
              </a:rPr>
              <a:t>Gather important data </a:t>
            </a:r>
          </a:p>
          <a:p>
            <a:pPr algn="just">
              <a:buClrTx/>
            </a:pPr>
            <a:r>
              <a:rPr lang="en-US" altLang="en-US">
                <a:solidFill>
                  <a:srgbClr val="000000"/>
                </a:solidFill>
              </a:rPr>
              <a:t>Monitor priority deadlines</a:t>
            </a:r>
          </a:p>
          <a:p>
            <a:pPr lvl="1" indent="-457200">
              <a:buClrTx/>
              <a:buFont typeface="Courier New" panose="02070309020205020404" pitchFamily="49" charset="0"/>
              <a:buChar char="o"/>
            </a:pPr>
            <a:r>
              <a:rPr lang="en-US" altLang="en-US" sz="2800">
                <a:solidFill>
                  <a:srgbClr val="000000"/>
                </a:solidFill>
              </a:rPr>
              <a:t>State and institutional deadlines </a:t>
            </a:r>
          </a:p>
          <a:p>
            <a:pPr lvl="1" indent="-457200">
              <a:buClrTx/>
              <a:buFont typeface="Courier New" panose="02070309020205020404" pitchFamily="49" charset="0"/>
              <a:buChar char="o"/>
            </a:pPr>
            <a:r>
              <a:rPr lang="en-US" altLang="en-US" sz="2800">
                <a:solidFill>
                  <a:srgbClr val="000000"/>
                </a:solidFill>
              </a:rPr>
              <a:t>Confirm FAFSA dependent vs independent requirements </a:t>
            </a:r>
          </a:p>
          <a:p>
            <a:pPr lvl="2" indent="-457200">
              <a:buClrTx/>
            </a:pPr>
            <a:r>
              <a:rPr lang="en-US" altLang="en-US" sz="2800">
                <a:solidFill>
                  <a:srgbClr val="000000"/>
                </a:solidFill>
              </a:rPr>
              <a:t>Dependent students are required to include parent/contributor information</a:t>
            </a:r>
          </a:p>
          <a:p>
            <a:pPr lvl="2" indent="-457200">
              <a:buClrTx/>
            </a:pPr>
            <a:r>
              <a:rPr lang="en-US" altLang="en-US" sz="2800">
                <a:solidFill>
                  <a:srgbClr val="000000"/>
                </a:solidFill>
              </a:rPr>
              <a:t>Independent students are not required to include parent/contributor information</a:t>
            </a:r>
          </a:p>
          <a:p>
            <a:pPr lvl="1" indent="-457200">
              <a:buClrTx/>
              <a:buFont typeface="Courier New" panose="02070309020205020404" pitchFamily="49" charset="0"/>
              <a:buChar char="o"/>
            </a:pPr>
            <a:r>
              <a:rPr lang="en-US" altLang="en-US" sz="2800">
                <a:solidFill>
                  <a:srgbClr val="000000"/>
                </a:solidFill>
              </a:rPr>
              <a:t>Search for school codes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1">
            <a:extLst>
              <a:ext uri="{FF2B5EF4-FFF2-40B4-BE49-F238E27FC236}">
                <a16:creationId xmlns:a16="http://schemas.microsoft.com/office/drawing/2014/main" id="{B256FDDC-EFE6-36C4-AA41-EC40B9BFF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FAFSA Submission Summary (FSS)</a:t>
            </a:r>
          </a:p>
        </p:txBody>
      </p:sp>
      <p:sp>
        <p:nvSpPr>
          <p:cNvPr id="31747" name="Content Placeholder 2">
            <a:extLst>
              <a:ext uri="{FF2B5EF4-FFF2-40B4-BE49-F238E27FC236}">
                <a16:creationId xmlns:a16="http://schemas.microsoft.com/office/drawing/2014/main" id="{48565E57-9F27-1472-D265-BF0D63C32E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algn="just">
              <a:buClrTx/>
            </a:pPr>
            <a:r>
              <a:rPr lang="en-US" altLang="en-US">
                <a:solidFill>
                  <a:srgbClr val="000000"/>
                </a:solidFill>
              </a:rPr>
              <a:t>Provides basic information about federal student   aid eligibility</a:t>
            </a:r>
          </a:p>
          <a:p>
            <a:pPr algn="just">
              <a:buClrTx/>
            </a:pPr>
            <a:r>
              <a:rPr lang="en-US" altLang="en-US">
                <a:solidFill>
                  <a:srgbClr val="000000"/>
                </a:solidFill>
              </a:rPr>
              <a:t>Received (after you submit the FAFSA) via email within 3-5 days if you provided an email address</a:t>
            </a:r>
          </a:p>
          <a:p>
            <a:pPr algn="just">
              <a:buClrTx/>
            </a:pPr>
            <a:r>
              <a:rPr lang="en-US" altLang="en-US">
                <a:solidFill>
                  <a:srgbClr val="000000"/>
                </a:solidFill>
              </a:rPr>
              <a:t>Correct errors, if needed</a:t>
            </a:r>
          </a:p>
          <a:p>
            <a:pPr algn="just">
              <a:buClrTx/>
            </a:pPr>
            <a:r>
              <a:rPr lang="en-US" altLang="en-US">
                <a:solidFill>
                  <a:srgbClr val="000000"/>
                </a:solidFill>
              </a:rPr>
              <a:t>Will contain a Student Aid Index (SAI) </a:t>
            </a:r>
          </a:p>
          <a:p>
            <a:pPr marL="800100" lvl="2" indent="-342900" algn="just">
              <a:spcBef>
                <a:spcPts val="1000"/>
              </a:spcBef>
              <a:buClrTx/>
              <a:buFont typeface="Courier New" panose="02070309020205020404" pitchFamily="49" charset="0"/>
              <a:buChar char="o"/>
            </a:pPr>
            <a:r>
              <a:rPr lang="en-US" altLang="en-US" sz="2400">
                <a:solidFill>
                  <a:srgbClr val="000000"/>
                </a:solidFill>
              </a:rPr>
              <a:t>Assists institutions in the financial aid award packaging process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>
            <a:extLst>
              <a:ext uri="{FF2B5EF4-FFF2-40B4-BE49-F238E27FC236}">
                <a16:creationId xmlns:a16="http://schemas.microsoft.com/office/drawing/2014/main" id="{57C14559-ABAC-9FCD-CADD-9A9F749E2F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FAFSA Additional Information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E03F17-D770-B224-6E42-F5E3F9C81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457200" indent="-457200">
              <a:buFont typeface="Arial" charset="0"/>
              <a:buChar char="•"/>
              <a:defRPr/>
            </a:pPr>
            <a:endParaRPr lang="en-US" sz="3200" dirty="0">
              <a:solidFill>
                <a:prstClr val="black"/>
              </a:solidFill>
            </a:endParaRPr>
          </a:p>
          <a:p>
            <a:pPr>
              <a:buClrTx/>
              <a:defRPr/>
            </a:pPr>
            <a:r>
              <a:rPr lang="en-US" sz="3200" dirty="0">
                <a:solidFill>
                  <a:prstClr val="black"/>
                </a:solidFill>
              </a:rPr>
              <a:t>Contact institution: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</a:rPr>
              <a:t>To determine award disbursement process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</a:rPr>
              <a:t>For special circumstances of professional judgment review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400" dirty="0">
                <a:solidFill>
                  <a:prstClr val="black"/>
                </a:solidFill>
              </a:rPr>
              <a:t>To determine what other types of aid applications are necessary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itle 1">
            <a:extLst>
              <a:ext uri="{FF2B5EF4-FFF2-40B4-BE49-F238E27FC236}">
                <a16:creationId xmlns:a16="http://schemas.microsoft.com/office/drawing/2014/main" id="{5123D5B7-8AF1-F8F2-3EB9-C216CED80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FAFSA Additional Information </a:t>
            </a:r>
          </a:p>
        </p:txBody>
      </p:sp>
      <p:sp>
        <p:nvSpPr>
          <p:cNvPr id="33795" name="Content Placeholder 2">
            <a:extLst>
              <a:ext uri="{FF2B5EF4-FFF2-40B4-BE49-F238E27FC236}">
                <a16:creationId xmlns:a16="http://schemas.microsoft.com/office/drawing/2014/main" id="{23B57B86-27F6-F21A-0BDC-53FB1F2F78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>
              <a:buClrTx/>
            </a:pPr>
            <a:r>
              <a:rPr lang="en-US" altLang="en-US" sz="3000">
                <a:solidFill>
                  <a:srgbClr val="000000"/>
                </a:solidFill>
              </a:rPr>
              <a:t>Verification Process</a:t>
            </a:r>
          </a:p>
          <a:p>
            <a:pPr>
              <a:buClrTx/>
            </a:pPr>
            <a:r>
              <a:rPr lang="en-US" altLang="en-US" sz="3000">
                <a:solidFill>
                  <a:srgbClr val="000000"/>
                </a:solidFill>
              </a:rPr>
              <a:t>Communication with Postsecondary Institutions</a:t>
            </a:r>
          </a:p>
          <a:p>
            <a:pPr>
              <a:buClrTx/>
            </a:pPr>
            <a:r>
              <a:rPr lang="en-US" altLang="en-US" sz="3000">
                <a:solidFill>
                  <a:srgbClr val="000000"/>
                </a:solidFill>
              </a:rPr>
              <a:t>Offer of Financial Aid: </a:t>
            </a:r>
          </a:p>
          <a:p>
            <a:endParaRPr lang="en-US" altLang="en-US"/>
          </a:p>
        </p:txBody>
      </p:sp>
      <p:pic>
        <p:nvPicPr>
          <p:cNvPr id="33796" name="Picture 3">
            <a:extLst>
              <a:ext uri="{FF2B5EF4-FFF2-40B4-BE49-F238E27FC236}">
                <a16:creationId xmlns:a16="http://schemas.microsoft.com/office/drawing/2014/main" id="{97C00237-BB6E-1D3F-F842-2990299754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5488" y="3911600"/>
            <a:ext cx="5153025" cy="2401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>
            <a:extLst>
              <a:ext uri="{FF2B5EF4-FFF2-40B4-BE49-F238E27FC236}">
                <a16:creationId xmlns:a16="http://schemas.microsoft.com/office/drawing/2014/main" id="{E25C1231-7791-CC5F-6E82-BF0F5ADD2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Florida Financial Aid Application </a:t>
            </a:r>
          </a:p>
        </p:txBody>
      </p:sp>
      <p:sp>
        <p:nvSpPr>
          <p:cNvPr id="34819" name="Content Placeholder 2">
            <a:extLst>
              <a:ext uri="{FF2B5EF4-FFF2-40B4-BE49-F238E27FC236}">
                <a16:creationId xmlns:a16="http://schemas.microsoft.com/office/drawing/2014/main" id="{E1D055BB-A67F-BEFF-20F0-144F7CB81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>
              <a:buClrTx/>
            </a:pPr>
            <a:r>
              <a:rPr lang="en-US" altLang="en-US">
                <a:solidFill>
                  <a:srgbClr val="000000"/>
                </a:solidFill>
              </a:rPr>
              <a:t>The Florida Financial Aid Application (FFAA) opens </a:t>
            </a:r>
            <a:r>
              <a:rPr lang="en-US" altLang="en-US"/>
              <a:t>October 1</a:t>
            </a:r>
          </a:p>
          <a:p>
            <a:pPr>
              <a:buClrTx/>
            </a:pPr>
            <a:r>
              <a:rPr lang="en-US" altLang="en-US">
                <a:solidFill>
                  <a:srgbClr val="000000"/>
                </a:solidFill>
              </a:rPr>
              <a:t>Apply Early – must be completed prior to August 31 of high school graduation year</a:t>
            </a:r>
          </a:p>
          <a:p>
            <a:pPr>
              <a:buClrTx/>
            </a:pPr>
            <a:r>
              <a:rPr lang="en-US" altLang="en-US">
                <a:solidFill>
                  <a:srgbClr val="000000"/>
                </a:solidFill>
              </a:rPr>
              <a:t>One application is used for multiple programs, not just the Florida Bright Futures Scholarship Program </a:t>
            </a:r>
          </a:p>
          <a:p>
            <a:pPr>
              <a:buClrTx/>
            </a:pPr>
            <a:r>
              <a:rPr lang="en-US" altLang="en-US">
                <a:solidFill>
                  <a:srgbClr val="000000"/>
                </a:solidFill>
              </a:rPr>
              <a:t>Students may login to view status, online notifications, and award history </a:t>
            </a:r>
          </a:p>
          <a:p>
            <a:pPr>
              <a:buClrTx/>
            </a:pPr>
            <a:r>
              <a:rPr lang="en-US" altLang="en-US">
                <a:solidFill>
                  <a:srgbClr val="000000"/>
                </a:solidFill>
              </a:rPr>
              <a:t>Apply at </a:t>
            </a:r>
            <a:r>
              <a:rPr lang="en-US" altLang="en-US">
                <a:solidFill>
                  <a:srgbClr val="000000"/>
                </a:solidFill>
                <a:hlinkClick r:id="rId2"/>
              </a:rPr>
              <a:t>www.FloridaStudentFinancialAidsg.org</a:t>
            </a:r>
            <a:r>
              <a:rPr lang="en-US" altLang="en-US">
                <a:solidFill>
                  <a:srgbClr val="000000"/>
                </a:solidFill>
              </a:rPr>
              <a:t>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CA19A23F-9B1A-A562-F848-23ED312354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2735263"/>
            <a:ext cx="7013575" cy="1076325"/>
          </a:xfrm>
        </p:spPr>
        <p:txBody>
          <a:bodyPr/>
          <a:lstStyle/>
          <a:p>
            <a:r>
              <a:rPr altLang="en-US" sz="4000"/>
              <a:t>Financial Aid Overview</a:t>
            </a:r>
          </a:p>
        </p:txBody>
      </p:sp>
      <p:sp>
        <p:nvSpPr>
          <p:cNvPr id="17411" name="Text Placeholder 2">
            <a:extLst>
              <a:ext uri="{FF2B5EF4-FFF2-40B4-BE49-F238E27FC236}">
                <a16:creationId xmlns:a16="http://schemas.microsoft.com/office/drawing/2014/main" id="{DA5E91E4-C030-8E95-B26C-4E4B7185357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4227513"/>
            <a:ext cx="7013575" cy="1862137"/>
          </a:xfrm>
        </p:spPr>
        <p:txBody>
          <a:bodyPr/>
          <a:lstStyle/>
          <a:p>
            <a:pPr algn="ctr"/>
            <a:r>
              <a:rPr lang="en-US" altLang="en-US"/>
              <a:t>2025-26 High School Student Graduates </a:t>
            </a:r>
          </a:p>
          <a:p>
            <a:pPr algn="ctr"/>
            <a:r>
              <a:rPr lang="en-US" altLang="en-US"/>
              <a:t>Enrolling/Applying for the </a:t>
            </a:r>
          </a:p>
          <a:p>
            <a:pPr algn="ctr"/>
            <a:r>
              <a:rPr lang="en-US" altLang="en-US"/>
              <a:t>2026-27 Academic Year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itle 1">
            <a:extLst>
              <a:ext uri="{FF2B5EF4-FFF2-40B4-BE49-F238E27FC236}">
                <a16:creationId xmlns:a16="http://schemas.microsoft.com/office/drawing/2014/main" id="{AA64DABA-DF9C-D0A5-9747-B422968E17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Florida Financial Aid Application </a:t>
            </a:r>
          </a:p>
        </p:txBody>
      </p:sp>
      <p:pic>
        <p:nvPicPr>
          <p:cNvPr id="35843" name="Content Placeholder 3">
            <a:extLst>
              <a:ext uri="{FF2B5EF4-FFF2-40B4-BE49-F238E27FC236}">
                <a16:creationId xmlns:a16="http://schemas.microsoft.com/office/drawing/2014/main" id="{9D5FABE5-093A-F40E-50FF-E7D907030BB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81100" y="1760538"/>
            <a:ext cx="6781800" cy="4665662"/>
          </a:xfr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>
            <a:extLst>
              <a:ext uri="{FF2B5EF4-FFF2-40B4-BE49-F238E27FC236}">
                <a16:creationId xmlns:a16="http://schemas.microsoft.com/office/drawing/2014/main" id="{FB269C63-9C42-97BC-207C-649D43A8C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Florida Financial Aid Application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338D34D-51C8-D116-D7DD-E2D9DFEC13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dirty="0">
                <a:solidFill>
                  <a:prstClr val="black"/>
                </a:solidFill>
              </a:rPr>
              <a:t>State Scholarship and Grant Programs requiring a timely completed Florida Financial Aid Application:</a:t>
            </a:r>
          </a:p>
          <a:p>
            <a:pPr>
              <a:buClrTx/>
              <a:defRPr/>
            </a:pPr>
            <a:r>
              <a:rPr lang="en-US" dirty="0">
                <a:solidFill>
                  <a:prstClr val="black"/>
                </a:solidFill>
              </a:rPr>
              <a:t>Florida Bright Futures Scholarship Program</a:t>
            </a:r>
          </a:p>
          <a:p>
            <a:pPr>
              <a:buClrTx/>
              <a:defRPr/>
            </a:pPr>
            <a:r>
              <a:rPr lang="en-US" dirty="0">
                <a:solidFill>
                  <a:prstClr val="black"/>
                </a:solidFill>
              </a:rPr>
              <a:t>Scholarship for Children and Spouses of Deceased or Disabled Veterans</a:t>
            </a:r>
          </a:p>
          <a:p>
            <a:pPr>
              <a:buClrTx/>
              <a:defRPr/>
            </a:pPr>
            <a:r>
              <a:rPr lang="en-US" dirty="0">
                <a:solidFill>
                  <a:prstClr val="black"/>
                </a:solidFill>
              </a:rPr>
              <a:t>Rosewood Family Scholarship </a:t>
            </a:r>
          </a:p>
          <a:p>
            <a:pPr>
              <a:buClrTx/>
              <a:defRPr/>
            </a:pPr>
            <a:r>
              <a:rPr lang="en-US" dirty="0">
                <a:solidFill>
                  <a:prstClr val="black"/>
                </a:solidFill>
              </a:rPr>
              <a:t>Florida Farmworker Student Scholarship</a:t>
            </a:r>
          </a:p>
          <a:p>
            <a:pPr>
              <a:buClrTx/>
              <a:defRPr/>
            </a:pPr>
            <a:r>
              <a:rPr lang="en-US" dirty="0">
                <a:solidFill>
                  <a:prstClr val="black"/>
                </a:solidFill>
              </a:rPr>
              <a:t>Randolph Bracy Ocoee Scholarship 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>
            <a:extLst>
              <a:ext uri="{FF2B5EF4-FFF2-40B4-BE49-F238E27FC236}">
                <a16:creationId xmlns:a16="http://schemas.microsoft.com/office/drawing/2014/main" id="{55D48BC4-5ABE-09E0-0DDA-8EE4F0CAB8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State Scholarship and Grants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42220D-E4C6-5287-85F3-E503917561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indent="-457200">
              <a:buClrTx/>
              <a:defRPr/>
            </a:pPr>
            <a:r>
              <a:rPr lang="en-US" sz="3200" dirty="0">
                <a:solidFill>
                  <a:prstClr val="black"/>
                </a:solidFill>
              </a:rPr>
              <a:t>Need-Based Programs:</a:t>
            </a:r>
          </a:p>
          <a:p>
            <a:pPr lvl="1" indent="-457200">
              <a:spcBef>
                <a:spcPts val="10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Florida Student Assistance Grant (FSAG)</a:t>
            </a:r>
          </a:p>
          <a:p>
            <a:pPr lvl="1" indent="-457200">
              <a:spcBef>
                <a:spcPts val="10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Florida Work Experience Program (FWEP)</a:t>
            </a:r>
          </a:p>
          <a:p>
            <a:pPr lvl="1" indent="-457200">
              <a:spcBef>
                <a:spcPts val="1000"/>
              </a:spcBef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Honorably Discharged Graduate Assistance Program (HDGAP) </a:t>
            </a:r>
          </a:p>
          <a:p>
            <a:pPr marL="457200" lvl="1" indent="-457200">
              <a:spcBef>
                <a:spcPts val="1000"/>
              </a:spcBef>
              <a:buClrTx/>
              <a:defRPr/>
            </a:pPr>
            <a:r>
              <a:rPr lang="en-US" sz="3200" dirty="0">
                <a:solidFill>
                  <a:prstClr val="black"/>
                </a:solidFill>
              </a:rPr>
              <a:t>Tuition Assistance Program</a:t>
            </a:r>
          </a:p>
          <a:p>
            <a:pPr marL="914400" lvl="2" indent="-457200">
              <a:spcBef>
                <a:spcPts val="1000"/>
              </a:spcBef>
              <a:buClr>
                <a:srgbClr val="262A63"/>
              </a:buClr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William L. Boyd, IV, Effective Access to Student Education Grant Program (EASE)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>
            <a:extLst>
              <a:ext uri="{FF2B5EF4-FFF2-40B4-BE49-F238E27FC236}">
                <a16:creationId xmlns:a16="http://schemas.microsoft.com/office/drawing/2014/main" id="{C4CBF352-8255-37C6-9783-78648683F8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State Scholarship and Grants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D0A280-96FD-BF93-EA04-CE2B042583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>
              <a:buClrTx/>
              <a:defRPr/>
            </a:pPr>
            <a:r>
              <a:rPr lang="en-US" dirty="0">
                <a:solidFill>
                  <a:prstClr val="black"/>
                </a:solidFill>
              </a:rPr>
              <a:t> </a:t>
            </a:r>
            <a:r>
              <a:rPr lang="en-US" sz="3600" dirty="0">
                <a:solidFill>
                  <a:prstClr val="black"/>
                </a:solidFill>
              </a:rPr>
              <a:t>Merit-Based Programs:</a:t>
            </a:r>
          </a:p>
          <a:p>
            <a:pPr marL="457200" lvl="1" indent="0">
              <a:buClrTx/>
              <a:buFont typeface="Arial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 </a:t>
            </a:r>
          </a:p>
          <a:p>
            <a:pPr lvl="1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 Florida Bright Futures Scholarship Program</a:t>
            </a:r>
          </a:p>
          <a:p>
            <a:pPr lvl="1" indent="-457200">
              <a:buClrTx/>
              <a:buFont typeface="Courier New" panose="02070309020205020404" pitchFamily="49" charset="0"/>
              <a:buChar char="o"/>
              <a:defRPr/>
            </a:pPr>
            <a:endParaRPr lang="en-US" sz="2800" dirty="0">
              <a:solidFill>
                <a:prstClr val="black"/>
              </a:solidFill>
            </a:endParaRPr>
          </a:p>
          <a:p>
            <a:pPr lvl="1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 Benacquisto Scholarship Program</a:t>
            </a:r>
            <a:endParaRPr lang="en-US" sz="3600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>
            <a:extLst>
              <a:ext uri="{FF2B5EF4-FFF2-40B4-BE49-F238E27FC236}">
                <a16:creationId xmlns:a16="http://schemas.microsoft.com/office/drawing/2014/main" id="{ABDF6597-DEBE-3E52-CA4B-2D2639A4E8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State Scholarship and Grants</a:t>
            </a:r>
          </a:p>
        </p:txBody>
      </p:sp>
      <p:sp>
        <p:nvSpPr>
          <p:cNvPr id="39939" name="Content Placeholder 2">
            <a:extLst>
              <a:ext uri="{FF2B5EF4-FFF2-40B4-BE49-F238E27FC236}">
                <a16:creationId xmlns:a16="http://schemas.microsoft.com/office/drawing/2014/main" id="{FF754C9D-FF11-3B93-6B64-7747266B980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>
              <a:buClrTx/>
            </a:pPr>
            <a:r>
              <a:rPr lang="en-US" altLang="en-US">
                <a:solidFill>
                  <a:srgbClr val="000000"/>
                </a:solidFill>
              </a:rPr>
              <a:t> Other Programs: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rgbClr val="000000"/>
                </a:solidFill>
              </a:rPr>
              <a:t>First Generation Matching Grant (FGMG)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rgbClr val="000000"/>
                </a:solidFill>
              </a:rPr>
              <a:t>Florida Farmworker Student Scholarship (FFSS)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rgbClr val="000000"/>
                </a:solidFill>
              </a:rPr>
              <a:t>Florida First Responder Scholarship Program (FFRSP)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rgbClr val="000000"/>
                </a:solidFill>
              </a:rPr>
              <a:t>Mary McLeod Bethune Scholarship (MMB)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rgbClr val="000000"/>
                </a:solidFill>
              </a:rPr>
              <a:t>Open Door Grant Program (ODGP)</a:t>
            </a:r>
            <a:endParaRPr lang="en-US" altLang="en-US"/>
          </a:p>
          <a:p>
            <a:pPr marL="914400" lvl="2" indent="-457200">
              <a:buClrTx/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rgbClr val="000000"/>
                </a:solidFill>
              </a:rPr>
              <a:t>Randolph Bracy Ocoee Scholarship (OCOE) 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rgbClr val="000000"/>
                </a:solidFill>
              </a:rPr>
              <a:t>Rosewood Family Scholarship (RFS)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</a:pPr>
            <a:r>
              <a:rPr lang="en-US" altLang="en-US">
                <a:solidFill>
                  <a:srgbClr val="000000"/>
                </a:solidFill>
              </a:rPr>
              <a:t>Scholarships for Children and Spouses of Deceased or Disabled Veterans (CSDDV)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>
            <a:extLst>
              <a:ext uri="{FF2B5EF4-FFF2-40B4-BE49-F238E27FC236}">
                <a16:creationId xmlns:a16="http://schemas.microsoft.com/office/drawing/2014/main" id="{54B6CEF0-DFAF-260F-9CF0-BD512319D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State Scholarship and Grants</a:t>
            </a:r>
          </a:p>
        </p:txBody>
      </p:sp>
      <p:sp>
        <p:nvSpPr>
          <p:cNvPr id="40963" name="Content Placeholder 2">
            <a:extLst>
              <a:ext uri="{FF2B5EF4-FFF2-40B4-BE49-F238E27FC236}">
                <a16:creationId xmlns:a16="http://schemas.microsoft.com/office/drawing/2014/main" id="{7A32E356-5FD1-F6C0-BDE9-825810C5F3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>
              <a:buClrTx/>
            </a:pPr>
            <a:r>
              <a:rPr lang="en-US" altLang="en-US" sz="3200">
                <a:solidFill>
                  <a:srgbClr val="000000"/>
                </a:solidFill>
              </a:rPr>
              <a:t>Florida Bright Futures Scholarship Program for Home Education/Personalized Education Program students: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</a:pPr>
            <a:r>
              <a:rPr lang="en-US" altLang="en-US" sz="2400">
                <a:solidFill>
                  <a:srgbClr val="000000"/>
                </a:solidFill>
              </a:rPr>
              <a:t>Meet the General Requirements for a Bright Futures Award;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</a:pPr>
            <a:r>
              <a:rPr lang="en-US" altLang="en-US" sz="2400">
                <a:solidFill>
                  <a:srgbClr val="000000"/>
                </a:solidFill>
              </a:rPr>
              <a:t>Submit a timely FFAA;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</a:pPr>
            <a:r>
              <a:rPr lang="en-US" altLang="en-US" sz="2400">
                <a:solidFill>
                  <a:srgbClr val="000000"/>
                </a:solidFill>
              </a:rPr>
              <a:t>Earn required minimum test scores; and 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</a:pPr>
            <a:r>
              <a:rPr lang="en-US" altLang="en-US" sz="2400">
                <a:solidFill>
                  <a:srgbClr val="000000"/>
                </a:solidFill>
              </a:rPr>
              <a:t>Complete the minimum number of volunteer service hours, paid work hours, or combination of 100 total hours. 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>
            <a:extLst>
              <a:ext uri="{FF2B5EF4-FFF2-40B4-BE49-F238E27FC236}">
                <a16:creationId xmlns:a16="http://schemas.microsoft.com/office/drawing/2014/main" id="{D61F7CE3-3B2D-311B-AF37-F02584E50B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Private Scholarships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08E6D-D4F4-7952-B989-4447519364B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Font typeface="Arial" charset="0"/>
              <a:buNone/>
              <a:defRPr/>
            </a:pPr>
            <a:r>
              <a:rPr lang="en-US" sz="3600" dirty="0">
                <a:solidFill>
                  <a:prstClr val="black"/>
                </a:solidFill>
              </a:rPr>
              <a:t>Search Criteria:</a:t>
            </a:r>
          </a:p>
          <a:p>
            <a:pPr marL="457200" lvl="1" indent="-457200">
              <a:buClrTx/>
              <a:defRPr/>
            </a:pPr>
            <a:r>
              <a:rPr lang="en-US" sz="2800" dirty="0">
                <a:solidFill>
                  <a:prstClr val="black"/>
                </a:solidFill>
              </a:rPr>
              <a:t>Targeted Searches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Schools (high school/postsecondary institution)</a:t>
            </a:r>
          </a:p>
          <a:p>
            <a:pPr marL="1600200" lvl="5" indent="-457200">
              <a:defRPr/>
            </a:pPr>
            <a:r>
              <a:rPr lang="en-US" sz="2800" dirty="0">
                <a:solidFill>
                  <a:prstClr val="black"/>
                </a:solidFill>
              </a:rPr>
              <a:t>Private Scholarship list website (traditionally requires separate application)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Scholarships at specific college</a:t>
            </a:r>
          </a:p>
          <a:p>
            <a:pPr marL="457200" lvl="2" indent="-457200">
              <a:buClrTx/>
              <a:defRPr/>
            </a:pPr>
            <a:r>
              <a:rPr lang="en-US" sz="2800" dirty="0">
                <a:solidFill>
                  <a:prstClr val="black"/>
                </a:solidFill>
              </a:rPr>
              <a:t>Place of employment (students/parents)</a:t>
            </a:r>
          </a:p>
          <a:p>
            <a:pPr marL="457200" lvl="2" indent="-457200">
              <a:buClrTx/>
              <a:defRPr/>
            </a:pPr>
            <a:r>
              <a:rPr lang="en-US" sz="2800" dirty="0">
                <a:solidFill>
                  <a:prstClr val="black"/>
                </a:solidFill>
              </a:rPr>
              <a:t>National websites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>
            <a:extLst>
              <a:ext uri="{FF2B5EF4-FFF2-40B4-BE49-F238E27FC236}">
                <a16:creationId xmlns:a16="http://schemas.microsoft.com/office/drawing/2014/main" id="{053537B3-28EB-45B1-C69D-8BDEAB539A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866775"/>
            <a:ext cx="7886700" cy="793750"/>
          </a:xfrm>
        </p:spPr>
        <p:txBody>
          <a:bodyPr/>
          <a:lstStyle/>
          <a:p>
            <a:pPr algn="ctr"/>
            <a:r>
              <a:rPr altLang="en-US" sz="4000"/>
              <a:t>Review Action Items: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13A8E-AA3B-0747-844D-98F9F9DDDF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660525"/>
            <a:ext cx="7886700" cy="4356100"/>
          </a:xfrm>
        </p:spPr>
        <p:txBody>
          <a:bodyPr/>
          <a:lstStyle/>
          <a:p>
            <a:pPr>
              <a:buClrTx/>
              <a:defRPr/>
            </a:pPr>
            <a:r>
              <a:rPr lang="en-US" dirty="0">
                <a:solidFill>
                  <a:prstClr val="black"/>
                </a:solidFill>
              </a:rPr>
              <a:t>Federal – Financial Aid (FAFSA)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</a:rPr>
              <a:t>Monitor application opening date: October 1, 2025 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</a:rPr>
              <a:t>Create an FSA ID and password NOW</a:t>
            </a:r>
          </a:p>
          <a:p>
            <a:pPr marL="457200" lvl="1" indent="-457200">
              <a:spcBef>
                <a:spcPts val="1000"/>
              </a:spcBef>
              <a:buClrTx/>
              <a:defRPr/>
            </a:pPr>
            <a:r>
              <a:rPr lang="en-US" sz="2800" dirty="0">
                <a:solidFill>
                  <a:prstClr val="black"/>
                </a:solidFill>
              </a:rPr>
              <a:t>State – Financial Aid (FFAA)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</a:rPr>
              <a:t>Monitor application opening date: October 1, 2025</a:t>
            </a:r>
          </a:p>
          <a:p>
            <a:pPr marL="914400" lvl="2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</a:rPr>
              <a:t>Ensure requirements are met </a:t>
            </a:r>
          </a:p>
          <a:p>
            <a:pPr marL="457200" lvl="2" indent="-457200">
              <a:buClrTx/>
              <a:defRPr/>
            </a:pPr>
            <a:r>
              <a:rPr lang="en-US" sz="2800" dirty="0">
                <a:solidFill>
                  <a:prstClr val="black"/>
                </a:solidFill>
              </a:rPr>
              <a:t>General Requirements </a:t>
            </a:r>
          </a:p>
          <a:p>
            <a:pPr marL="457200" lvl="2" indent="-457200">
              <a:buClrTx/>
              <a:defRPr/>
            </a:pPr>
            <a:r>
              <a:rPr lang="en-US" sz="2800" dirty="0">
                <a:solidFill>
                  <a:prstClr val="black"/>
                </a:solidFill>
              </a:rPr>
              <a:t>Scholarship Program Requirements </a:t>
            </a:r>
          </a:p>
          <a:p>
            <a:pPr marL="457200" lvl="2" indent="-457200">
              <a:spcBef>
                <a:spcPts val="1000"/>
              </a:spcBef>
              <a:buClrTx/>
              <a:defRPr/>
            </a:pPr>
            <a:r>
              <a:rPr lang="en-US" sz="2800" dirty="0">
                <a:solidFill>
                  <a:prstClr val="black"/>
                </a:solidFill>
              </a:rPr>
              <a:t>Private Scholarships – apply, apply, apply</a:t>
            </a:r>
          </a:p>
          <a:p>
            <a:pPr marL="457200" lvl="2" indent="-457200">
              <a:spcBef>
                <a:spcPts val="1000"/>
              </a:spcBef>
              <a:buClrTx/>
              <a:defRPr/>
            </a:pPr>
            <a:r>
              <a:rPr lang="en-US" sz="2800" dirty="0">
                <a:solidFill>
                  <a:prstClr val="black"/>
                </a:solidFill>
              </a:rPr>
              <a:t>CSS Profile – If institution requires </a:t>
            </a:r>
          </a:p>
          <a:p>
            <a:pPr marL="457200" lvl="2" indent="-457200">
              <a:spcBef>
                <a:spcPts val="1000"/>
              </a:spcBef>
              <a:buClrTx/>
              <a:defRPr/>
            </a:pPr>
            <a:r>
              <a:rPr lang="en-US" sz="2800" dirty="0">
                <a:solidFill>
                  <a:prstClr val="black"/>
                </a:solidFill>
              </a:rPr>
              <a:t>Additional required institutional applications</a:t>
            </a:r>
            <a:endParaRPr lang="en-US" dirty="0">
              <a:solidFill>
                <a:prstClr val="black"/>
              </a:solidFill>
            </a:endParaRPr>
          </a:p>
          <a:p>
            <a:pPr marL="914400" lvl="2" indent="0">
              <a:buFont typeface="Arial" charset="0"/>
              <a:buNone/>
              <a:defRPr/>
            </a:pPr>
            <a:endParaRPr lang="en-US" dirty="0">
              <a:solidFill>
                <a:prstClr val="black"/>
              </a:solidFill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>
            <a:extLst>
              <a:ext uri="{FF2B5EF4-FFF2-40B4-BE49-F238E27FC236}">
                <a16:creationId xmlns:a16="http://schemas.microsoft.com/office/drawing/2014/main" id="{CE9866E5-AABB-A79B-4421-95FCB22FD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0450" y="2735263"/>
            <a:ext cx="7013575" cy="1076325"/>
          </a:xfrm>
        </p:spPr>
        <p:txBody>
          <a:bodyPr/>
          <a:lstStyle/>
          <a:p>
            <a:r>
              <a:rPr altLang="en-US"/>
              <a:t>Additional Information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B08A4C0-C674-FE7F-D638-E4A6F03090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60450" y="4135438"/>
            <a:ext cx="7013575" cy="1857375"/>
          </a:xfrm>
        </p:spPr>
        <p:txBody>
          <a:bodyPr/>
          <a:lstStyle/>
          <a:p>
            <a:pPr algn="ctr">
              <a:buFont typeface="Arial" charset="0"/>
              <a:buNone/>
              <a:defRPr/>
            </a:pPr>
            <a:r>
              <a:rPr lang="en-US" sz="2000" b="1" dirty="0">
                <a:solidFill>
                  <a:prstClr val="black"/>
                </a:solidFill>
                <a:cs typeface="Calibri" panose="020F0502020204030204" pitchFamily="34" charset="0"/>
              </a:rPr>
              <a:t>Office</a:t>
            </a:r>
            <a:r>
              <a:rPr lang="en-US" sz="2000" b="1" cap="all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  <a:r>
              <a:rPr lang="en-US" sz="2000" b="1" dirty="0">
                <a:solidFill>
                  <a:prstClr val="black"/>
                </a:solidFill>
                <a:cs typeface="Calibri" panose="020F0502020204030204" pitchFamily="34" charset="0"/>
              </a:rPr>
              <a:t>of Student Financial Assistance</a:t>
            </a:r>
            <a:br>
              <a:rPr lang="en-US" sz="2000" b="1" dirty="0">
                <a:solidFill>
                  <a:prstClr val="black"/>
                </a:solidFill>
                <a:cs typeface="Calibri" panose="020F0502020204030204" pitchFamily="34" charset="0"/>
              </a:rPr>
            </a:br>
            <a:r>
              <a:rPr lang="en-US" sz="2000" dirty="0">
                <a:solidFill>
                  <a:prstClr val="black"/>
                </a:solidFill>
                <a:cs typeface="Calibri" panose="020F0502020204030204" pitchFamily="34" charset="0"/>
              </a:rPr>
              <a:t>State Scholarship and Grant Programs</a:t>
            </a:r>
          </a:p>
          <a:p>
            <a:pPr algn="ctr">
              <a:buFont typeface="Arial" charset="0"/>
              <a:buNone/>
              <a:defRPr/>
            </a:pPr>
            <a:endParaRPr lang="en-US" sz="8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1500" dirty="0">
                <a:solidFill>
                  <a:prstClr val="black"/>
                </a:solidFill>
                <a:cs typeface="Calibri" panose="020F0502020204030204" pitchFamily="34" charset="0"/>
              </a:rPr>
              <a:t>Website: </a:t>
            </a:r>
            <a:r>
              <a:rPr lang="en-US" sz="1500" dirty="0">
                <a:solidFill>
                  <a:prstClr val="black"/>
                </a:solidFill>
                <a:cs typeface="Calibri" panose="020F0502020204030204" pitchFamily="34" charset="0"/>
                <a:hlinkClick r:id="rId2"/>
              </a:rPr>
              <a:t>www.FloridaStudentFinancialAidsg.org</a:t>
            </a:r>
            <a:endParaRPr lang="en-US" sz="15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 algn="ctr">
              <a:buFont typeface="Arial" charset="0"/>
              <a:buNone/>
              <a:defRPr/>
            </a:pPr>
            <a:r>
              <a:rPr lang="en-US" sz="1500" dirty="0">
                <a:solidFill>
                  <a:prstClr val="black"/>
                </a:solidFill>
                <a:cs typeface="Calibri" panose="020F0502020204030204" pitchFamily="34" charset="0"/>
                <a:hlinkClick r:id="rId3"/>
              </a:rPr>
              <a:t>www.navigatingyourfinancialfuture.org</a:t>
            </a:r>
            <a:r>
              <a:rPr lang="en-US" sz="1500" dirty="0">
                <a:solidFill>
                  <a:prstClr val="black"/>
                </a:solidFill>
                <a:cs typeface="Calibri" panose="020F0502020204030204" pitchFamily="34" charset="0"/>
              </a:rPr>
              <a:t> </a:t>
            </a:r>
          </a:p>
          <a:p>
            <a:pPr algn="ctr">
              <a:buFont typeface="Arial" charset="0"/>
              <a:buNone/>
              <a:defRPr/>
            </a:pPr>
            <a:r>
              <a:rPr lang="en-US" sz="1500" dirty="0">
                <a:solidFill>
                  <a:prstClr val="black"/>
                </a:solidFill>
                <a:cs typeface="Calibri" panose="020F0502020204030204" pitchFamily="34" charset="0"/>
              </a:rPr>
              <a:t>Email: Pedro.Hernandez@fldoe.org</a:t>
            </a:r>
          </a:p>
          <a:p>
            <a:pPr algn="ctr">
              <a:buFont typeface="Arial" charset="0"/>
              <a:buNone/>
              <a:defRPr/>
            </a:pPr>
            <a:r>
              <a:rPr lang="en-US" sz="1500" dirty="0">
                <a:solidFill>
                  <a:prstClr val="black"/>
                </a:solidFill>
                <a:cs typeface="Calibri" panose="020F0502020204030204" pitchFamily="34" charset="0"/>
              </a:rPr>
              <a:t>Telephone: (850) 245-1821</a:t>
            </a:r>
            <a:endParaRPr lang="en-US" dirty="0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le 1">
            <a:extLst>
              <a:ext uri="{FF2B5EF4-FFF2-40B4-BE49-F238E27FC236}">
                <a16:creationId xmlns:a16="http://schemas.microsoft.com/office/drawing/2014/main" id="{E7E4D54D-2C67-B4F3-5BA0-FF7CC407AF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66788"/>
            <a:ext cx="7886700" cy="1001712"/>
          </a:xfrm>
        </p:spPr>
        <p:txBody>
          <a:bodyPr/>
          <a:lstStyle/>
          <a:p>
            <a:pPr algn="ctr"/>
            <a:r>
              <a:rPr altLang="en-US" sz="4000"/>
              <a:t>Financial Aid has its own </a:t>
            </a:r>
            <a:br>
              <a:rPr altLang="en-US" sz="4000"/>
            </a:br>
            <a:r>
              <a:rPr altLang="en-US" sz="4000"/>
              <a:t>language and acronyms:</a:t>
            </a:r>
          </a:p>
        </p:txBody>
      </p:sp>
      <p:sp>
        <p:nvSpPr>
          <p:cNvPr id="18435" name="Content Placeholder 2">
            <a:extLst>
              <a:ext uri="{FF2B5EF4-FFF2-40B4-BE49-F238E27FC236}">
                <a16:creationId xmlns:a16="http://schemas.microsoft.com/office/drawing/2014/main" id="{816B187E-D2E5-C6D6-D61C-4BD3755E37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2255838"/>
            <a:ext cx="7886700" cy="4005262"/>
          </a:xfrm>
        </p:spPr>
        <p:txBody>
          <a:bodyPr/>
          <a:lstStyle/>
          <a:p>
            <a:pPr marL="914400" lvl="1" indent="-457200" algn="just">
              <a:buClrTx/>
            </a:pPr>
            <a:r>
              <a:rPr lang="en-US" altLang="en-US" sz="2000">
                <a:solidFill>
                  <a:srgbClr val="000000"/>
                </a:solidFill>
              </a:rPr>
              <a:t>COA - Cost of Attendance </a:t>
            </a:r>
          </a:p>
          <a:p>
            <a:pPr marL="914400" lvl="1" indent="-457200" algn="just">
              <a:buClrTx/>
            </a:pPr>
            <a:r>
              <a:rPr lang="en-US" altLang="en-US" sz="2000">
                <a:solidFill>
                  <a:srgbClr val="000000"/>
                </a:solidFill>
              </a:rPr>
              <a:t>CSS Profile - College Scholarship Service Profile</a:t>
            </a:r>
          </a:p>
          <a:p>
            <a:pPr marL="914400" lvl="1" indent="-457200" algn="just">
              <a:buClrTx/>
            </a:pPr>
            <a:r>
              <a:rPr lang="en-US" altLang="en-US" sz="2000">
                <a:solidFill>
                  <a:srgbClr val="000000"/>
                </a:solidFill>
              </a:rPr>
              <a:t>FAFSA - Free Application for Federal Student Aid </a:t>
            </a:r>
          </a:p>
          <a:p>
            <a:pPr marL="914400" lvl="1" indent="-457200" algn="just">
              <a:buClrTx/>
            </a:pPr>
            <a:r>
              <a:rPr lang="en-US" altLang="en-US" sz="2000">
                <a:solidFill>
                  <a:srgbClr val="000000"/>
                </a:solidFill>
              </a:rPr>
              <a:t>FSA ID - Federal Student Aid Identification </a:t>
            </a:r>
          </a:p>
          <a:p>
            <a:pPr marL="914400" lvl="1" indent="-457200" algn="just">
              <a:buClrTx/>
            </a:pPr>
            <a:r>
              <a:rPr lang="en-US" altLang="en-US" sz="2000">
                <a:solidFill>
                  <a:srgbClr val="000000"/>
                </a:solidFill>
              </a:rPr>
              <a:t>FSS - FAFSA Submission Summary  </a:t>
            </a:r>
          </a:p>
          <a:p>
            <a:pPr marL="914400" lvl="1" indent="-457200" algn="just">
              <a:buClrTx/>
            </a:pPr>
            <a:r>
              <a:rPr lang="en-US" altLang="en-US" sz="2000">
                <a:solidFill>
                  <a:srgbClr val="000000"/>
                </a:solidFill>
              </a:rPr>
              <a:t>SAI - Student Aid Index </a:t>
            </a:r>
          </a:p>
          <a:p>
            <a:pPr marL="914400" lvl="1" indent="-457200" algn="just">
              <a:buClrTx/>
            </a:pPr>
            <a:r>
              <a:rPr lang="en-US" altLang="en-US" sz="2000">
                <a:solidFill>
                  <a:srgbClr val="000000"/>
                </a:solidFill>
              </a:rPr>
              <a:t>FFAA - Florida Financial Aid Application </a:t>
            </a:r>
          </a:p>
          <a:p>
            <a:pPr marL="914400" lvl="1" indent="-457200" algn="just">
              <a:buClrTx/>
            </a:pPr>
            <a:r>
              <a:rPr lang="en-US" altLang="en-US" sz="2000">
                <a:solidFill>
                  <a:srgbClr val="000000"/>
                </a:solidFill>
              </a:rPr>
              <a:t>ED/FSA - U.S. Department of Education/Federal Student Aid  </a:t>
            </a:r>
          </a:p>
          <a:p>
            <a:pPr marL="914400" lvl="1" indent="-457200" algn="just">
              <a:buClrTx/>
            </a:pPr>
            <a:r>
              <a:rPr lang="en-US" altLang="en-US" sz="2000">
                <a:solidFill>
                  <a:srgbClr val="000000"/>
                </a:solidFill>
              </a:rPr>
              <a:t>FLDOE/OSFA - Florida Department of Education/Office of Student Financial Assistance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2F7289A-65E0-D7D1-8685-F3F7224B44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Agenda </a:t>
            </a:r>
          </a:p>
        </p:txBody>
      </p:sp>
      <p:sp>
        <p:nvSpPr>
          <p:cNvPr id="19459" name="Content Placeholder 2">
            <a:extLst>
              <a:ext uri="{FF2B5EF4-FFF2-40B4-BE49-F238E27FC236}">
                <a16:creationId xmlns:a16="http://schemas.microsoft.com/office/drawing/2014/main" id="{4BC7EC83-7E1A-96B6-E461-FBC137C7DB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914400" lvl="1" indent="-457200" algn="just">
              <a:spcAft>
                <a:spcPts val="1200"/>
              </a:spcAft>
              <a:buClrTx/>
            </a:pPr>
            <a:r>
              <a:rPr lang="en-US" altLang="en-US" sz="3600">
                <a:solidFill>
                  <a:srgbClr val="000000"/>
                </a:solidFill>
              </a:rPr>
              <a:t>What is Financial Aid?</a:t>
            </a:r>
          </a:p>
          <a:p>
            <a:pPr marL="914400" lvl="1" indent="-457200" algn="just">
              <a:spcAft>
                <a:spcPts val="1200"/>
              </a:spcAft>
              <a:buClrTx/>
            </a:pPr>
            <a:r>
              <a:rPr lang="en-US" altLang="en-US" sz="3600">
                <a:solidFill>
                  <a:srgbClr val="000000"/>
                </a:solidFill>
              </a:rPr>
              <a:t>Where do I Find Financial Aid? </a:t>
            </a:r>
          </a:p>
          <a:p>
            <a:pPr marL="914400" lvl="1" indent="-457200" algn="just">
              <a:spcAft>
                <a:spcPts val="1200"/>
              </a:spcAft>
              <a:buClrTx/>
            </a:pPr>
            <a:r>
              <a:rPr lang="en-US" altLang="en-US" sz="3600">
                <a:solidFill>
                  <a:srgbClr val="000000"/>
                </a:solidFill>
              </a:rPr>
              <a:t>How and When Do I Apply?</a:t>
            </a:r>
          </a:p>
          <a:p>
            <a:pPr marL="914400" lvl="1" indent="-457200" algn="just">
              <a:spcAft>
                <a:spcPts val="1200"/>
              </a:spcAft>
              <a:buClrTx/>
            </a:pPr>
            <a:r>
              <a:rPr lang="en-US" altLang="en-US" sz="3600">
                <a:solidFill>
                  <a:srgbClr val="000000"/>
                </a:solidFill>
              </a:rPr>
              <a:t>Who Can Help me?</a:t>
            </a:r>
          </a:p>
          <a:p>
            <a:endParaRPr lang="en-US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1">
            <a:extLst>
              <a:ext uri="{FF2B5EF4-FFF2-40B4-BE49-F238E27FC236}">
                <a16:creationId xmlns:a16="http://schemas.microsoft.com/office/drawing/2014/main" id="{957DC828-6364-2506-AF01-153BEF1EE2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What is Financial Aid?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C0ACD4-8A6F-19A0-2EF1-FECEAFC771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</a:rPr>
              <a:t>Monies received from four sources:</a:t>
            </a:r>
          </a:p>
          <a:p>
            <a:pPr marL="971550" lvl="1" indent="-514350" algn="just">
              <a:buClrTx/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</a:rPr>
              <a:t>Federal </a:t>
            </a:r>
          </a:p>
          <a:p>
            <a:pPr marL="971550" lvl="1" indent="-514350" algn="just">
              <a:buClrTx/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</a:rPr>
              <a:t>State </a:t>
            </a:r>
          </a:p>
          <a:p>
            <a:pPr marL="971550" lvl="1" indent="-514350" algn="just">
              <a:buClrTx/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</a:rPr>
              <a:t>Institutional </a:t>
            </a:r>
          </a:p>
          <a:p>
            <a:pPr marL="971550" lvl="1" indent="-514350" algn="just">
              <a:buClrTx/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</a:rPr>
              <a:t>Private</a:t>
            </a:r>
          </a:p>
          <a:p>
            <a:pPr marL="0" indent="0" algn="just">
              <a:buClrTx/>
              <a:buFont typeface="Arial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</a:rPr>
              <a:t>May also be categorized as:</a:t>
            </a:r>
          </a:p>
          <a:p>
            <a:pPr marL="914400" lvl="1" indent="-457200" algn="just">
              <a:buClrTx/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Gift Aid </a:t>
            </a:r>
          </a:p>
          <a:p>
            <a:pPr marL="914400" lvl="1" indent="-457200" algn="just">
              <a:buClrTx/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Self Help </a:t>
            </a:r>
          </a:p>
          <a:p>
            <a:pPr marL="914400" lvl="1" indent="-457200" algn="just">
              <a:buClrTx/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Need-based</a:t>
            </a:r>
          </a:p>
          <a:p>
            <a:pPr marL="914400" lvl="1" indent="-457200" algn="just">
              <a:buClrTx/>
              <a:buFont typeface="Arial" charset="0"/>
              <a:buChar char="•"/>
              <a:defRPr/>
            </a:pPr>
            <a:r>
              <a:rPr lang="en-US" dirty="0">
                <a:solidFill>
                  <a:prstClr val="black"/>
                </a:solidFill>
              </a:rPr>
              <a:t>Merit-based </a:t>
            </a:r>
          </a:p>
          <a:p>
            <a:pPr marL="0" indent="0">
              <a:buFont typeface="Arial" charset="0"/>
              <a:buNone/>
              <a:defRPr/>
            </a:pPr>
            <a:r>
              <a:rPr lang="en-US" sz="2400" dirty="0">
                <a:solidFill>
                  <a:prstClr val="black"/>
                </a:solidFill>
              </a:rPr>
              <a:t>May cover direct or indirect costs</a:t>
            </a:r>
          </a:p>
          <a:p>
            <a:pPr>
              <a:defRPr/>
            </a:pPr>
            <a:endParaRPr lang="en-US" dirty="0"/>
          </a:p>
          <a:p>
            <a:pPr marL="0" indent="0">
              <a:buFont typeface="Arial" panose="020B0604020202020204" pitchFamily="34" charset="0"/>
              <a:buNone/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>
            <a:extLst>
              <a:ext uri="{FF2B5EF4-FFF2-40B4-BE49-F238E27FC236}">
                <a16:creationId xmlns:a16="http://schemas.microsoft.com/office/drawing/2014/main" id="{13D8BA83-9939-7B74-7C9B-6776B99626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947738"/>
            <a:ext cx="7886700" cy="793750"/>
          </a:xfrm>
        </p:spPr>
        <p:txBody>
          <a:bodyPr/>
          <a:lstStyle/>
          <a:p>
            <a:pPr algn="ctr"/>
            <a:r>
              <a:rPr altLang="en-US" sz="4000"/>
              <a:t>What is Financial Aid?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51ABD6-AD50-0105-09D1-CDDA0C72C3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n-US" sz="3600" dirty="0">
                <a:solidFill>
                  <a:prstClr val="black"/>
                </a:solidFill>
              </a:rPr>
              <a:t>Monies received from four sources:</a:t>
            </a:r>
            <a:endParaRPr lang="en-US" dirty="0">
              <a:solidFill>
                <a:prstClr val="black"/>
              </a:solidFill>
            </a:endParaRPr>
          </a:p>
          <a:p>
            <a:pPr marL="514350" indent="-514350" algn="just">
              <a:buFont typeface="+mj-lt"/>
              <a:buAutoNum type="arabicPeriod"/>
              <a:defRPr/>
            </a:pPr>
            <a:r>
              <a:rPr lang="en-US" dirty="0">
                <a:solidFill>
                  <a:prstClr val="black"/>
                </a:solidFill>
              </a:rPr>
              <a:t>   </a:t>
            </a:r>
            <a:r>
              <a:rPr lang="en-US" b="1" dirty="0">
                <a:solidFill>
                  <a:prstClr val="black"/>
                </a:solidFill>
              </a:rPr>
              <a:t>Federal Aid</a:t>
            </a:r>
            <a:r>
              <a:rPr lang="en-US" dirty="0">
                <a:solidFill>
                  <a:prstClr val="black"/>
                </a:solidFill>
              </a:rPr>
              <a:t>: </a:t>
            </a:r>
          </a:p>
          <a:p>
            <a:pPr marL="914400" lvl="1" indent="-457200" algn="just">
              <a:buClrTx/>
              <a:buFont typeface="Arial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Pell Grant (Gift Aid) (Need-based)</a:t>
            </a:r>
          </a:p>
          <a:p>
            <a:pPr marL="914400" lvl="1" indent="-457200" algn="just">
              <a:buClrTx/>
              <a:buFont typeface="Arial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Work Study (Self-Help)</a:t>
            </a:r>
          </a:p>
          <a:p>
            <a:pPr marL="914400" lvl="1" indent="-457200" algn="just">
              <a:buClrTx/>
              <a:buFont typeface="Arial" charset="0"/>
              <a:buChar char="•"/>
              <a:defRPr/>
            </a:pPr>
            <a:r>
              <a:rPr lang="en-US" sz="2600" dirty="0">
                <a:solidFill>
                  <a:prstClr val="black"/>
                </a:solidFill>
              </a:rPr>
              <a:t>Federal Student Loans (Self-Help)</a:t>
            </a:r>
          </a:p>
          <a:p>
            <a:pPr lvl="2" indent="-457200" algn="just">
              <a:buClrTx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</a:rPr>
              <a:t>Student (Subsidized/Unsubsidized)</a:t>
            </a:r>
          </a:p>
          <a:p>
            <a:pPr lvl="2" indent="-457200" algn="just">
              <a:buClrTx/>
              <a:buFont typeface="Courier New" panose="02070309020205020404" pitchFamily="49" charset="0"/>
              <a:buChar char="o"/>
              <a:defRPr/>
            </a:pPr>
            <a:r>
              <a:rPr lang="en-US" sz="2200" dirty="0">
                <a:solidFill>
                  <a:prstClr val="black"/>
                </a:solidFill>
              </a:rPr>
              <a:t>Parent Loans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>
            <a:extLst>
              <a:ext uri="{FF2B5EF4-FFF2-40B4-BE49-F238E27FC236}">
                <a16:creationId xmlns:a16="http://schemas.microsoft.com/office/drawing/2014/main" id="{268EA162-71E4-A594-A478-2F80851540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What is Financial Aid?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9DE44F-8A70-A161-4183-8FC660ECD8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55788"/>
            <a:ext cx="7886700" cy="4405312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n-US" sz="3600" dirty="0">
                <a:solidFill>
                  <a:prstClr val="black"/>
                </a:solidFill>
              </a:rPr>
              <a:t>Monies received from four sources:</a:t>
            </a:r>
          </a:p>
          <a:p>
            <a:pPr marL="514350" indent="-514350" algn="just">
              <a:buFont typeface="+mj-lt"/>
              <a:buAutoNum type="arabicPeriod" startAt="2"/>
              <a:defRPr/>
            </a:pPr>
            <a:r>
              <a:rPr lang="en-US" dirty="0">
                <a:solidFill>
                  <a:prstClr val="black"/>
                </a:solidFill>
              </a:rPr>
              <a:t>   </a:t>
            </a:r>
            <a:r>
              <a:rPr lang="en-US" b="1" dirty="0">
                <a:solidFill>
                  <a:prstClr val="black"/>
                </a:solidFill>
              </a:rPr>
              <a:t>State Aid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  <a:p>
            <a:pPr marL="914400" lvl="2" indent="-457200" algn="just"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Benacquisto (Merit-based)</a:t>
            </a:r>
          </a:p>
          <a:p>
            <a:pPr marL="914400" lvl="2" indent="-457200"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Bright Futures Scholarship (Merit-based)</a:t>
            </a:r>
          </a:p>
          <a:p>
            <a:pPr marL="1600200" lvl="4" indent="-457200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Academic/Medallion/Gold Seal Vocational/Gold Seal CAPE</a:t>
            </a:r>
          </a:p>
          <a:p>
            <a:pPr marL="914400" lvl="2" indent="-457200" algn="just"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Florida Work Experience Program (Self-Help)</a:t>
            </a:r>
          </a:p>
          <a:p>
            <a:pPr marL="914400" lvl="2" indent="-457200" algn="just"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Effective Access to Student Education</a:t>
            </a:r>
          </a:p>
          <a:p>
            <a:pPr marL="914400" lvl="2" indent="-457200" algn="just"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Additional programs can be found at </a:t>
            </a:r>
            <a:r>
              <a:rPr lang="en-US" sz="2800" dirty="0">
                <a:solidFill>
                  <a:prstClr val="black"/>
                </a:solidFill>
                <a:cs typeface="Calibri" panose="020F0502020204030204" pitchFamily="34" charset="0"/>
                <a:hlinkClick r:id="rId2"/>
              </a:rPr>
              <a:t>www.FloridaStudentFinancialAidsg.org</a:t>
            </a:r>
            <a:endParaRPr lang="en-US" sz="2800" dirty="0">
              <a:solidFill>
                <a:prstClr val="black"/>
              </a:solidFill>
              <a:cs typeface="Calibri" panose="020F0502020204030204" pitchFamily="34" charset="0"/>
            </a:endParaRP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>
            <a:extLst>
              <a:ext uri="{FF2B5EF4-FFF2-40B4-BE49-F238E27FC236}">
                <a16:creationId xmlns:a16="http://schemas.microsoft.com/office/drawing/2014/main" id="{296C5114-278A-9833-73EF-E74FF1FD53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What is Financial Aid?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EAE5C28-F170-10D7-D600-B6518F74D0E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n-US" sz="3600" dirty="0">
                <a:solidFill>
                  <a:prstClr val="black"/>
                </a:solidFill>
              </a:rPr>
              <a:t>Monies received from four sources:</a:t>
            </a:r>
          </a:p>
          <a:p>
            <a:pPr marL="514350" indent="-514350" algn="just">
              <a:buFont typeface="+mj-lt"/>
              <a:buAutoNum type="arabicPeriod" startAt="3"/>
              <a:defRPr/>
            </a:pPr>
            <a:r>
              <a:rPr lang="en-US" dirty="0">
                <a:solidFill>
                  <a:prstClr val="black"/>
                </a:solidFill>
              </a:rPr>
              <a:t>   </a:t>
            </a:r>
            <a:r>
              <a:rPr lang="en-US" b="1" dirty="0">
                <a:solidFill>
                  <a:prstClr val="black"/>
                </a:solidFill>
              </a:rPr>
              <a:t>Institutional Aid</a:t>
            </a:r>
            <a:r>
              <a:rPr lang="en-US" dirty="0">
                <a:solidFill>
                  <a:prstClr val="black"/>
                </a:solidFill>
              </a:rPr>
              <a:t>: </a:t>
            </a:r>
          </a:p>
          <a:p>
            <a:pPr marL="914400" lvl="2" indent="-457200" algn="just"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Academic (Gift Aid) (Merit-based)             </a:t>
            </a:r>
          </a:p>
          <a:p>
            <a:pPr marL="914400" lvl="2" indent="-457200" algn="just">
              <a:buClrTx/>
              <a:buFont typeface="Arial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 	(Need-based)</a:t>
            </a:r>
          </a:p>
          <a:p>
            <a:pPr marL="914400" lvl="2" indent="-457200"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Major/Specific Study (Gift-Aid)</a:t>
            </a:r>
          </a:p>
          <a:p>
            <a:pPr marL="914400" lvl="2" indent="-457200">
              <a:buClrTx/>
              <a:buFont typeface="Arial" charset="0"/>
              <a:buNone/>
              <a:defRPr/>
            </a:pPr>
            <a:r>
              <a:rPr lang="en-US" sz="2800" dirty="0">
                <a:solidFill>
                  <a:prstClr val="black"/>
                </a:solidFill>
              </a:rPr>
              <a:t>  	(Merit-Based)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>
            <a:extLst>
              <a:ext uri="{FF2B5EF4-FFF2-40B4-BE49-F238E27FC236}">
                <a16:creationId xmlns:a16="http://schemas.microsoft.com/office/drawing/2014/main" id="{F35E7016-A0E6-1A09-A315-7EF4334B2C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altLang="en-US" sz="4000"/>
              <a:t>What is Financial Aid?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4AFC19-F450-C517-0671-3A22185DC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906588"/>
            <a:ext cx="7886700" cy="4354512"/>
          </a:xfrm>
        </p:spPr>
        <p:txBody>
          <a:bodyPr/>
          <a:lstStyle/>
          <a:p>
            <a:pPr marL="0" indent="0" algn="just">
              <a:buFont typeface="Arial" charset="0"/>
              <a:buNone/>
              <a:defRPr/>
            </a:pPr>
            <a:r>
              <a:rPr lang="en-US" sz="3600" dirty="0">
                <a:solidFill>
                  <a:prstClr val="black"/>
                </a:solidFill>
              </a:rPr>
              <a:t>Monies received from four sources:</a:t>
            </a:r>
          </a:p>
          <a:p>
            <a:pPr marL="514350" indent="-514350" algn="just">
              <a:buFont typeface="+mj-lt"/>
              <a:buAutoNum type="arabicPeriod" startAt="4"/>
              <a:defRPr/>
            </a:pPr>
            <a:r>
              <a:rPr lang="en-US" dirty="0">
                <a:solidFill>
                  <a:prstClr val="black"/>
                </a:solidFill>
              </a:rPr>
              <a:t>   </a:t>
            </a:r>
            <a:r>
              <a:rPr lang="en-US" b="1" dirty="0">
                <a:solidFill>
                  <a:prstClr val="black"/>
                </a:solidFill>
              </a:rPr>
              <a:t>Private</a:t>
            </a:r>
            <a:r>
              <a:rPr lang="en-US" dirty="0">
                <a:solidFill>
                  <a:prstClr val="black"/>
                </a:solidFill>
              </a:rPr>
              <a:t>:</a:t>
            </a:r>
          </a:p>
          <a:p>
            <a:pPr marL="914400" lvl="2" indent="-457200" algn="just"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School (Gift Aid) (Merit-based)</a:t>
            </a:r>
          </a:p>
          <a:p>
            <a:pPr marL="1828800" lvl="3" indent="-457200" algn="just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High School/Postsecondary Institution</a:t>
            </a:r>
          </a:p>
          <a:p>
            <a:pPr marL="914400" lvl="2" indent="-457200" algn="just">
              <a:buClrTx/>
              <a:buFont typeface="Arial" charset="0"/>
              <a:buChar char="•"/>
              <a:defRPr/>
            </a:pPr>
            <a:r>
              <a:rPr lang="en-US" sz="2800" dirty="0">
                <a:solidFill>
                  <a:prstClr val="black"/>
                </a:solidFill>
              </a:rPr>
              <a:t>Employment </a:t>
            </a:r>
          </a:p>
          <a:p>
            <a:pPr marL="1828800" lvl="3" indent="-457200" algn="just">
              <a:buClrTx/>
              <a:buFont typeface="Courier New" panose="02070309020205020404" pitchFamily="49" charset="0"/>
              <a:buChar char="o"/>
              <a:defRPr/>
            </a:pPr>
            <a:r>
              <a:rPr lang="en-US" sz="2800" dirty="0">
                <a:solidFill>
                  <a:prstClr val="black"/>
                </a:solidFill>
              </a:rPr>
              <a:t>Students/Parents </a:t>
            </a:r>
          </a:p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FDOE_PPT_template_Standard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2" id="{BDD5E37C-6C2F-46FA-BFC9-1C0F105173D8}" vid="{789741E5-CF7B-4966-B95F-7F279611479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5177A8AB0D99F448F1C04CDB0D49ADC" ma:contentTypeVersion="25" ma:contentTypeDescription="Create a new document." ma:contentTypeScope="" ma:versionID="c31e0cf9bdbe3fe766aa5a946d5cb259">
  <xsd:schema xmlns:xsd="http://www.w3.org/2001/XMLSchema" xmlns:xs="http://www.w3.org/2001/XMLSchema" xmlns:p="http://schemas.microsoft.com/office/2006/metadata/properties" xmlns:ns1="http://schemas.microsoft.com/sharepoint/v3" xmlns:ns2="b39947bb-1611-46e0-ab1b-0b5244e0941d" xmlns:ns3="677f4d5e-957f-4bcf-bfe9-0e891f89af5f" xmlns:ns4="636770ca-c14e-45ed-bb5e-5a292064bc81" targetNamespace="http://schemas.microsoft.com/office/2006/metadata/properties" ma:root="true" ma:fieldsID="02489aebbb53e2a6b7d31811f52ac936" ns1:_="" ns2:_="" ns3:_="" ns4:_="">
    <xsd:import namespace="http://schemas.microsoft.com/sharepoint/v3"/>
    <xsd:import namespace="b39947bb-1611-46e0-ab1b-0b5244e0941d"/>
    <xsd:import namespace="677f4d5e-957f-4bcf-bfe9-0e891f89af5f"/>
    <xsd:import namespace="636770ca-c14e-45ed-bb5e-5a292064bc81"/>
    <xsd:element name="properties">
      <xsd:complexType>
        <xsd:sequence>
          <xsd:element name="documentManagement">
            <xsd:complexType>
              <xsd:all>
                <xsd:element ref="ns2:Divisions" minOccurs="0"/>
                <xsd:element ref="ns3:MediaServiceMetadata" minOccurs="0"/>
                <xsd:element ref="ns3:MediaServiceFastMetadata" minOccurs="0"/>
                <xsd:element ref="ns4:SharedWithUsers" minOccurs="0"/>
                <xsd:element ref="ns4:SharedWithDetails" minOccurs="0"/>
                <xsd:element ref="ns1:_ip_UnifiedCompliancePolicyProperties" minOccurs="0"/>
                <xsd:element ref="ns1:_ip_UnifiedCompliancePolicyUIAction" minOccurs="0"/>
                <xsd:element ref="ns3:MediaServiceEventHashCode" minOccurs="0"/>
                <xsd:element ref="ns3:MediaServiceGenerationTime" minOccurs="0"/>
                <xsd:element ref="ns3:MediaServiceAutoTags" minOccurs="0"/>
                <xsd:element ref="ns3:MediaServiceOCR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lcf76f155ced4ddcb4097134ff3c332f" minOccurs="0"/>
                <xsd:element ref="ns4:TaxCatchAll" minOccurs="0"/>
                <xsd:element ref="ns3:MediaLengthInSeconds" minOccurs="0"/>
                <xsd:element ref="ns3:MediaServiceObjectDetectorVersions" minOccurs="0"/>
                <xsd:element ref="ns3:MediaServiceLocation" minOccurs="0"/>
                <xsd:element ref="ns3:MediaServiceSearchProperties" minOccurs="0"/>
                <xsd:element ref="ns3:MediaServiceBilling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_ip_UnifiedCompliancePolicyProperties" ma:index="13" nillable="true" ma:displayName="Unified Compliance Policy Properties" ma:description="" ma:hidden="true" ma:internalName="_ip_UnifiedCompliancePolicyProperties">
      <xsd:simpleType>
        <xsd:restriction base="dms:Note"/>
      </xsd:simpleType>
    </xsd:element>
    <xsd:element name="_ip_UnifiedCompliancePolicyUIAction" ma:index="14" nillable="true" ma:displayName="Unified Compliance Policy UI Action" ma:description="" ma:hidden="true" ma:internalName="_ip_UnifiedCompliancePolicyUIAction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39947bb-1611-46e0-ab1b-0b5244e0941d" elementFormDefault="qualified">
    <xsd:import namespace="http://schemas.microsoft.com/office/2006/documentManagement/types"/>
    <xsd:import namespace="http://schemas.microsoft.com/office/infopath/2007/PartnerControls"/>
    <xsd:element name="Divisions" ma:index="8" nillable="true" ma:displayName="Division" ma:list="{3fceb107-0b1e-492a-a115-adf4cb8126b9}" ma:internalName="Divisions" ma:readOnly="false" ma:showField="LinkTitleNoMenu" ma:web="b39947bb-1611-46e0-ab1b-0b5244e0941d">
      <xsd:simpleType>
        <xsd:restriction base="dms:Lookup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77f4d5e-957f-4bcf-bfe9-0e891f89af5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9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10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Tags" ma:index="17" nillable="true" ma:displayName="Tags" ma:internalName="MediaServiceAutoTags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21" nillable="true" ma:displayName="MediaServiceDateTaken" ma:hidden="true" ma:internalName="MediaServiceDateTaken" ma:readOnly="true">
      <xsd:simpleType>
        <xsd:restriction base="dms:Text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395cd2bc-5de8-4524-ad36-9f676da3af15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5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6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Location" ma:index="2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9" nillable="true" ma:displayName="MediaServiceBillingMetadata" ma:hidden="true" ma:internalName="MediaServiceBilling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36770ca-c14e-45ed-bb5e-5a292064bc81" elementFormDefault="qualified">
    <xsd:import namespace="http://schemas.microsoft.com/office/2006/documentManagement/types"/>
    <xsd:import namespace="http://schemas.microsoft.com/office/infopath/2007/PartnerControls"/>
    <xsd:element name="SharedWithUsers" ma:index="11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2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1ffacddc-344c-440d-8956-569a27b4e288}" ma:internalName="TaxCatchAll" ma:showField="CatchAllData" ma:web="636770ca-c14e-45ed-bb5e-5a292064bc81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3F63CE02-B51A-42C0-8314-79232A30DA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b39947bb-1611-46e0-ab1b-0b5244e0941d"/>
    <ds:schemaRef ds:uri="677f4d5e-957f-4bcf-bfe9-0e891f89af5f"/>
    <ds:schemaRef ds:uri="636770ca-c14e-45ed-bb5e-5a292064bc8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C057930F-368E-436D-A04A-0D136B73B87A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152FB99A-727B-48C3-9344-32FBC42BA62D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FDOE_PPT_template_Standard</Template>
  <TotalTime>331</TotalTime>
  <Words>1162</Words>
  <Application>Microsoft Office PowerPoint</Application>
  <PresentationFormat>On-screen Show (4:3)</PresentationFormat>
  <Paragraphs>188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Calibri</vt:lpstr>
      <vt:lpstr>Arial</vt:lpstr>
      <vt:lpstr>Calibri Light</vt:lpstr>
      <vt:lpstr>Courier New</vt:lpstr>
      <vt:lpstr>FDOE_PPT_template_Standard</vt:lpstr>
      <vt:lpstr>Financial Aid Overview</vt:lpstr>
      <vt:lpstr>Financial Aid Overview</vt:lpstr>
      <vt:lpstr>Financial Aid has its own  language and acronyms:</vt:lpstr>
      <vt:lpstr>Agenda </vt:lpstr>
      <vt:lpstr>What is Financial Aid?</vt:lpstr>
      <vt:lpstr>What is Financial Aid?</vt:lpstr>
      <vt:lpstr>What is Financial Aid?</vt:lpstr>
      <vt:lpstr>What is Financial Aid?</vt:lpstr>
      <vt:lpstr>What is Financial Aid?</vt:lpstr>
      <vt:lpstr>College Cost </vt:lpstr>
      <vt:lpstr>College Cost </vt:lpstr>
      <vt:lpstr>Where do I Find Financial Aid? Financial Aid Applications</vt:lpstr>
      <vt:lpstr>Free Application for   Federal Student Aid (FAFSA)</vt:lpstr>
      <vt:lpstr>FAFSA website: studentaid.gov</vt:lpstr>
      <vt:lpstr>FAFSA Getting Started </vt:lpstr>
      <vt:lpstr>FAFSA Submission Summary (FSS)</vt:lpstr>
      <vt:lpstr>FAFSA Additional Information</vt:lpstr>
      <vt:lpstr>FAFSA Additional Information </vt:lpstr>
      <vt:lpstr>Florida Financial Aid Application </vt:lpstr>
      <vt:lpstr>Florida Financial Aid Application </vt:lpstr>
      <vt:lpstr>Florida Financial Aid Application </vt:lpstr>
      <vt:lpstr>State Scholarship and Grants</vt:lpstr>
      <vt:lpstr>State Scholarship and Grants </vt:lpstr>
      <vt:lpstr>State Scholarship and Grants</vt:lpstr>
      <vt:lpstr>State Scholarship and Grants</vt:lpstr>
      <vt:lpstr>Private Scholarships </vt:lpstr>
      <vt:lpstr>Review Action Items:</vt:lpstr>
      <vt:lpstr>Additional Information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Penik, Megan</dc:creator>
  <cp:lastModifiedBy>Antony, Suja</cp:lastModifiedBy>
  <cp:revision>32</cp:revision>
  <cp:lastPrinted>2024-08-02T15:37:20Z</cp:lastPrinted>
  <dcterms:created xsi:type="dcterms:W3CDTF">2015-06-03T15:39:07Z</dcterms:created>
  <dcterms:modified xsi:type="dcterms:W3CDTF">2025-09-09T10:49:48Z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917e4c49-9b6b-485f-9f91-2b7b643feae2</vt:lpwstr>
  </property>
  <property fmtid="{D5CDD505-2E9C-101B-9397-08002B2CF9AE}" pid="3" name="ContentTypeId">
    <vt:lpwstr>0x0101001D49E23A80A7D444B9E59CF5CCFED13F</vt:lpwstr>
  </property>
  <property fmtid="{D5CDD505-2E9C-101B-9397-08002B2CF9AE}" pid="4" name="_dlc_DocId">
    <vt:lpwstr>372YA7RW7CNW-1147-385</vt:lpwstr>
  </property>
  <property fmtid="{D5CDD505-2E9C-101B-9397-08002B2CF9AE}" pid="5" name="_dlc_DocIdUrl">
    <vt:lpwstr>https://mybfk.battelleforkids.org/projects/FDOE/_layouts/DocIdRedir.aspx?ID=372YA7RW7CNW-1147-385, 372YA7RW7CNW-1147-385</vt:lpwstr>
  </property>
</Properties>
</file>